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71" r:id="rId12"/>
    <p:sldId id="272" r:id="rId13"/>
    <p:sldId id="273" r:id="rId14"/>
    <p:sldId id="274" r:id="rId15"/>
    <p:sldId id="267" r:id="rId16"/>
    <p:sldId id="268" r:id="rId17"/>
    <p:sldId id="269" r:id="rId18"/>
    <p:sldId id="27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597"/>
    <a:srgbClr val="0A4478"/>
    <a:srgbClr val="0E62AE"/>
    <a:srgbClr val="1178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DA8DCCA-31CE-4EA3-A050-A6C5E5C8EA0C}"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A8DCCA-31CE-4EA3-A050-A6C5E5C8EA0C}"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A8DCCA-31CE-4EA3-A050-A6C5E5C8EA0C}"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A5CF2A-7200-4A38-80C0-7076E518360F}" type="datetimeFigureOut">
              <a:rPr lang="en-US" smtClean="0"/>
              <a:t>11/7/2016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A8DCCA-31CE-4EA3-A050-A6C5E5C8EA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5A5CF2A-7200-4A38-80C0-7076E518360F}" type="datetimeFigureOut">
              <a:rPr lang="en-US" smtClean="0"/>
              <a:t>11/7/2016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DA8DCCA-31CE-4EA3-A050-A6C5E5C8EA0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5A5CF2A-7200-4A38-80C0-7076E518360F}" type="datetimeFigureOut">
              <a:rPr lang="en-US" smtClean="0"/>
              <a:t>11/7/2016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DA8DCCA-31CE-4EA3-A050-A6C5E5C8EA0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562600"/>
            <a:ext cx="7772400" cy="755904"/>
          </a:xfrm>
        </p:spPr>
        <p:txBody>
          <a:bodyPr/>
          <a:lstStyle/>
          <a:p>
            <a:pPr algn="r" rtl="1"/>
            <a:r>
              <a:rPr lang="ar-SA" dirty="0" smtClean="0">
                <a:effectLst>
                  <a:outerShdw blurRad="38100" dist="38100" dir="2700000" algn="tl">
                    <a:srgbClr val="000000">
                      <a:alpha val="43137"/>
                    </a:srgbClr>
                  </a:outerShdw>
                  <a:reflection blurRad="12700" stA="34000" endA="740" endPos="53000" dir="5400000" sy="-100000" algn="bl" rotWithShape="0"/>
                </a:effectLst>
                <a:latin typeface="Sakkal Majalla" pitchFamily="2" charset="-78"/>
                <a:cs typeface="Sakkal Majalla" pitchFamily="2" charset="-78"/>
              </a:rPr>
              <a:t>إعداد/ أ.محمد جاد الله</a:t>
            </a:r>
            <a:endParaRPr lang="en-US" dirty="0">
              <a:effectLst>
                <a:outerShdw blurRad="38100" dist="38100" dir="2700000" algn="tl">
                  <a:srgbClr val="000000">
                    <a:alpha val="43137"/>
                  </a:srgbClr>
                </a:outerShdw>
                <a:reflection blurRad="12700" stA="34000" endA="740" endPos="53000" dir="5400000" sy="-100000" algn="bl" rotWithShape="0"/>
              </a:effectLst>
              <a:latin typeface="Sakkal Majalla" pitchFamily="2" charset="-78"/>
              <a:cs typeface="Sakkal Majalla" pitchFamily="2" charset="-78"/>
            </a:endParaRPr>
          </a:p>
        </p:txBody>
      </p:sp>
      <p:sp>
        <p:nvSpPr>
          <p:cNvPr id="3" name="Subtitle 2"/>
          <p:cNvSpPr>
            <a:spLocks noGrp="1"/>
          </p:cNvSpPr>
          <p:nvPr>
            <p:ph type="subTitle" idx="1"/>
          </p:nvPr>
        </p:nvSpPr>
        <p:spPr>
          <a:xfrm>
            <a:off x="1066800" y="228600"/>
            <a:ext cx="7467600" cy="4267200"/>
          </a:xfrm>
          <a:solidFill>
            <a:schemeClr val="accent2">
              <a:lumMod val="50000"/>
            </a:schemeClr>
          </a:solidFill>
          <a:effectLst>
            <a:innerShdw blurRad="63500" dist="50800" dir="5400000">
              <a:prstClr val="black">
                <a:alpha val="50000"/>
              </a:prstClr>
            </a:innerShdw>
          </a:effectLst>
          <a:scene3d>
            <a:camera prst="perspectiveRelaxed"/>
            <a:lightRig rig="threePt" dir="t"/>
          </a:scene3d>
          <a:sp3d>
            <a:bevelT w="114300" prst="hardEdge"/>
          </a:sp3d>
        </p:spPr>
        <p:txBody>
          <a:bodyPr>
            <a:normAutofit fontScale="85000" lnSpcReduction="10000"/>
          </a:bodyPr>
          <a:lstStyle/>
          <a:p>
            <a:pPr algn="ctr" rtl="1">
              <a:lnSpc>
                <a:spcPct val="150000"/>
              </a:lnSpc>
            </a:pPr>
            <a:endParaRPr lang="ar-SA" sz="32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ctr" rtl="1">
              <a:lnSpc>
                <a:spcPct val="150000"/>
              </a:lnSpc>
            </a:pPr>
            <a:r>
              <a:rPr lang="ar-SA" sz="4200" b="1" dirty="0" smtClean="0">
                <a:effectLst>
                  <a:outerShdw blurRad="38100" dist="38100" dir="2700000" algn="tl">
                    <a:srgbClr val="000000">
                      <a:alpha val="43137"/>
                    </a:srgbClr>
                  </a:outerShdw>
                </a:effectLst>
                <a:latin typeface="Sakkal Majalla" pitchFamily="2" charset="-78"/>
                <a:cs typeface="Sakkal Majalla" pitchFamily="2" charset="-78"/>
              </a:rPr>
              <a:t>الائتلاف السوداني للتعليم للجميع </a:t>
            </a:r>
          </a:p>
          <a:p>
            <a:pPr algn="ctr" rtl="1">
              <a:lnSpc>
                <a:spcPct val="150000"/>
              </a:lnSpc>
            </a:pPr>
            <a:r>
              <a:rPr lang="ar-SA" sz="4300" b="1" dirty="0" smtClean="0">
                <a:effectLst>
                  <a:outerShdw blurRad="38100" dist="38100" dir="2700000" algn="tl">
                    <a:srgbClr val="000000">
                      <a:alpha val="43137"/>
                    </a:srgbClr>
                  </a:outerShdw>
                </a:effectLst>
                <a:latin typeface="Sakkal Majalla" pitchFamily="2" charset="-78"/>
                <a:cs typeface="Sakkal Majalla" pitchFamily="2" charset="-78"/>
              </a:rPr>
              <a:t>بالتعاون مع </a:t>
            </a:r>
            <a:r>
              <a:rPr lang="ar-SA" sz="4300" b="1" dirty="0" smtClean="0">
                <a:effectLst>
                  <a:outerShdw blurRad="38100" dist="38100" dir="2700000" algn="tl">
                    <a:srgbClr val="000000">
                      <a:alpha val="43137"/>
                    </a:srgbClr>
                  </a:outerShdw>
                </a:effectLst>
                <a:latin typeface="Sakkal Majalla" pitchFamily="2" charset="-78"/>
                <a:cs typeface="Sakkal Majalla" pitchFamily="2" charset="-78"/>
              </a:rPr>
              <a:t>صندوق تعليم </a:t>
            </a:r>
            <a:r>
              <a:rPr lang="ar-SA" sz="4300" b="1" dirty="0" smtClean="0">
                <a:effectLst>
                  <a:outerShdw blurRad="38100" dist="38100" dir="2700000" algn="tl">
                    <a:srgbClr val="000000">
                      <a:alpha val="43137"/>
                    </a:srgbClr>
                  </a:outerShdw>
                </a:effectLst>
                <a:latin typeface="Sakkal Majalla" pitchFamily="2" charset="-78"/>
                <a:cs typeface="Sakkal Majalla" pitchFamily="2" charset="-78"/>
              </a:rPr>
              <a:t>منظمات المجتمع </a:t>
            </a:r>
            <a:r>
              <a:rPr lang="ar-SA" sz="4300" b="1" dirty="0" smtClean="0">
                <a:effectLst>
                  <a:outerShdw blurRad="38100" dist="38100" dir="2700000" algn="tl">
                    <a:srgbClr val="000000">
                      <a:alpha val="43137"/>
                    </a:srgbClr>
                  </a:outerShdw>
                </a:effectLst>
                <a:latin typeface="Sakkal Majalla" pitchFamily="2" charset="-78"/>
                <a:cs typeface="Sakkal Majalla" pitchFamily="2" charset="-78"/>
              </a:rPr>
              <a:t>المدني</a:t>
            </a:r>
          </a:p>
          <a:p>
            <a:pPr algn="ctr" rtl="1">
              <a:lnSpc>
                <a:spcPct val="150000"/>
              </a:lnSpc>
            </a:pPr>
            <a:endParaRPr lang="ar-SA" sz="32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just" rtl="1">
              <a:lnSpc>
                <a:spcPct val="150000"/>
              </a:lnSpc>
            </a:pP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    المكان :  قاعـــــــــــــــــــــــــة مشروع تقوية مرحـــــــــــــــــــلة الأساس .</a:t>
            </a:r>
          </a:p>
          <a:p>
            <a:pPr algn="just" rtl="1">
              <a:lnSpc>
                <a:spcPct val="150000"/>
              </a:lnSpc>
            </a:pP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    الزمان :  </a:t>
            </a: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7- 9/نوفمبر </a:t>
            </a:r>
            <a:r>
              <a:rPr lang="ar-SA" sz="3200" b="1" dirty="0" smtClean="0">
                <a:effectLst>
                  <a:outerShdw blurRad="38100" dist="38100" dir="2700000" algn="tl">
                    <a:srgbClr val="000000">
                      <a:alpha val="43137"/>
                    </a:srgbClr>
                  </a:outerShdw>
                </a:effectLst>
                <a:latin typeface="Sakkal Majalla" pitchFamily="2" charset="-78"/>
                <a:cs typeface="Sakkal Majalla" pitchFamily="2" charset="-78"/>
              </a:rPr>
              <a:t>2016م .</a:t>
            </a:r>
            <a:endParaRPr lang="ar-SA" sz="32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r" rtl="1">
              <a:lnSpc>
                <a:spcPct val="150000"/>
              </a:lnSpc>
            </a:pPr>
            <a:endParaRPr lang="ar-SA" sz="3200" b="1" dirty="0" smtClean="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027" name="Picture 3" descr="C:\Users\PC\Desktop\a.gif"/>
          <p:cNvPicPr>
            <a:picLocks noChangeAspect="1" noChangeArrowheads="1"/>
          </p:cNvPicPr>
          <p:nvPr/>
        </p:nvPicPr>
        <p:blipFill>
          <a:blip r:embed="rId2" cstate="print"/>
          <a:srcRect/>
          <a:stretch>
            <a:fillRect/>
          </a:stretch>
        </p:blipFill>
        <p:spPr bwMode="auto">
          <a:xfrm>
            <a:off x="4191000" y="304800"/>
            <a:ext cx="1219200" cy="1066799"/>
          </a:xfrm>
          <a:prstGeom prst="rect">
            <a:avLst/>
          </a:prstGeom>
          <a:noFill/>
          <a:effectLst>
            <a:reflection blurRad="6350" stA="50000" endA="300" endPos="55000" dir="5400000" sy="-100000" algn="bl" rotWithShape="0"/>
          </a:effectLst>
        </p:spPr>
      </p:pic>
      <p:sp>
        <p:nvSpPr>
          <p:cNvPr id="6" name="Rectangle 5"/>
          <p:cNvSpPr/>
          <p:nvPr/>
        </p:nvSpPr>
        <p:spPr>
          <a:xfrm>
            <a:off x="2286000" y="4419600"/>
            <a:ext cx="5562600" cy="830997"/>
          </a:xfrm>
          <a:prstGeom prst="rect">
            <a:avLst/>
          </a:prstGeom>
          <a:solidFill>
            <a:schemeClr val="bg2">
              <a:lumMod val="40000"/>
              <a:lumOff val="60000"/>
            </a:schemeClr>
          </a:solidFill>
          <a:ln>
            <a:no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lnSpc>
                <a:spcPct val="150000"/>
              </a:lnSpc>
            </a:pPr>
            <a:r>
              <a:rPr lang="ar-SA" sz="32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دورة تدريبية (كتابة التقارير)</a:t>
            </a:r>
            <a:endParaRPr lang="ar-SA" sz="3200" b="1" dirty="0" smtClean="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fltVal val="0"/>
                                          </p:val>
                                        </p:tav>
                                        <p:tav tm="100000">
                                          <p:val>
                                            <p:strVal val="#ppt_w"/>
                                          </p:val>
                                        </p:tav>
                                      </p:tavLst>
                                    </p:anim>
                                    <p:anim calcmode="lin" valueType="num">
                                      <p:cBhvr>
                                        <p:cTn id="22" dur="1000" fill="hold"/>
                                        <p:tgtEl>
                                          <p:spTgt spid="1027"/>
                                        </p:tgtEl>
                                        <p:attrNameLst>
                                          <p:attrName>ppt_h</p:attrName>
                                        </p:attrNameLst>
                                      </p:cBhvr>
                                      <p:tavLst>
                                        <p:tav tm="0">
                                          <p:val>
                                            <p:fltVal val="0"/>
                                          </p:val>
                                        </p:tav>
                                        <p:tav tm="100000">
                                          <p:val>
                                            <p:strVal val="#ppt_h"/>
                                          </p:val>
                                        </p:tav>
                                      </p:tavLst>
                                    </p:anim>
                                    <p:anim calcmode="lin" valueType="num">
                                      <p:cBhvr>
                                        <p:cTn id="23"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2"/>
                                        </p:tgtEl>
                                        <p:attrNameLst>
                                          <p:attrName>style.visibility</p:attrName>
                                        </p:attrNameLst>
                                      </p:cBhvr>
                                      <p:to>
                                        <p:strVal val="visible"/>
                                      </p:to>
                                    </p:set>
                                    <p:anim by="(-#ppt_w*2)" calcmode="lin" valueType="num">
                                      <p:cBhvr rctx="PPT">
                                        <p:cTn id="68" dur="500" autoRev="1" fill="hold">
                                          <p:stCondLst>
                                            <p:cond delay="0"/>
                                          </p:stCondLst>
                                        </p:cTn>
                                        <p:tgtEl>
                                          <p:spTgt spid="2"/>
                                        </p:tgtEl>
                                        <p:attrNameLst>
                                          <p:attrName>ppt_w</p:attrName>
                                        </p:attrNameLst>
                                      </p:cBhvr>
                                    </p:anim>
                                    <p:anim by="(#ppt_w*0.50)" calcmode="lin" valueType="num">
                                      <p:cBhvr>
                                        <p:cTn id="69" dur="500" decel="50000" autoRev="1" fill="hold">
                                          <p:stCondLst>
                                            <p:cond delay="0"/>
                                          </p:stCondLst>
                                        </p:cTn>
                                        <p:tgtEl>
                                          <p:spTgt spid="2"/>
                                        </p:tgtEl>
                                        <p:attrNameLst>
                                          <p:attrName>ppt_x</p:attrName>
                                        </p:attrNameLst>
                                      </p:cBhvr>
                                    </p:anim>
                                    <p:anim from="(-#ppt_h/2)" to="(#ppt_y)" calcmode="lin" valueType="num">
                                      <p:cBhvr>
                                        <p:cTn id="70" dur="1000" fill="hold">
                                          <p:stCondLst>
                                            <p:cond delay="0"/>
                                          </p:stCondLst>
                                        </p:cTn>
                                        <p:tgtEl>
                                          <p:spTgt spid="2"/>
                                        </p:tgtEl>
                                        <p:attrNameLst>
                                          <p:attrName>ppt_y</p:attrName>
                                        </p:attrNameLst>
                                      </p:cBhvr>
                                    </p:anim>
                                    <p:animRot by="21600000">
                                      <p:cBhvr>
                                        <p:cTn id="7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77200" cy="4876800"/>
          </a:xfrm>
        </p:spPr>
        <p:txBody>
          <a:bodyPr>
            <a:noAutofit/>
          </a:bodyPr>
          <a:lstStyle/>
          <a:p>
            <a:pPr marL="342900" algn="r" rtl="1"/>
            <a:r>
              <a:rPr lang="ar-SA" sz="2800" b="1" dirty="0" smtClean="0">
                <a:latin typeface="Sakkal Majalla" pitchFamily="2" charset="-78"/>
                <a:cs typeface="Sakkal Majalla" pitchFamily="2" charset="-78"/>
              </a:rPr>
              <a:t>القدرة</a:t>
            </a:r>
            <a:r>
              <a:rPr lang="ar-SA" sz="2800" dirty="0" smtClean="0">
                <a:latin typeface="Sakkal Majalla" pitchFamily="2" charset="-78"/>
                <a:cs typeface="Sakkal Majalla" pitchFamily="2" charset="-78"/>
              </a:rPr>
              <a:t> على التفكير المنطقي .</a:t>
            </a:r>
          </a:p>
          <a:p>
            <a:pPr marL="342900" algn="r" rtl="1"/>
            <a:r>
              <a:rPr lang="ar-SA" sz="2800" b="1" dirty="0" smtClean="0">
                <a:latin typeface="Sakkal Majalla" pitchFamily="2" charset="-78"/>
                <a:cs typeface="Sakkal Majalla" pitchFamily="2" charset="-78"/>
              </a:rPr>
              <a:t>القدرة </a:t>
            </a:r>
            <a:r>
              <a:rPr lang="ar-SA" sz="2800" dirty="0" smtClean="0">
                <a:latin typeface="Sakkal Majalla" pitchFamily="2" charset="-78"/>
                <a:cs typeface="Sakkal Majalla" pitchFamily="2" charset="-78"/>
              </a:rPr>
              <a:t>على الاستنتاج والربط بين الأمور .</a:t>
            </a:r>
          </a:p>
          <a:p>
            <a:pPr marL="342900" algn="r" rtl="1"/>
            <a:r>
              <a:rPr lang="ar-SA" sz="2800" b="1" dirty="0" smtClean="0">
                <a:latin typeface="Sakkal Majalla" pitchFamily="2" charset="-78"/>
                <a:cs typeface="Sakkal Majalla" pitchFamily="2" charset="-78"/>
              </a:rPr>
              <a:t>القدرة</a:t>
            </a:r>
            <a:r>
              <a:rPr lang="ar-SA" sz="2800" dirty="0" smtClean="0">
                <a:latin typeface="Sakkal Majalla" pitchFamily="2" charset="-78"/>
                <a:cs typeface="Sakkal Majalla" pitchFamily="2" charset="-78"/>
              </a:rPr>
              <a:t> على التفسير وتبسيط الأفكار .</a:t>
            </a:r>
          </a:p>
          <a:p>
            <a:pPr marL="342900" algn="r" rtl="1"/>
            <a:r>
              <a:rPr lang="ar-SA" sz="2800" b="1" dirty="0" smtClean="0">
                <a:latin typeface="Sakkal Majalla" pitchFamily="2" charset="-78"/>
                <a:cs typeface="Sakkal Majalla" pitchFamily="2" charset="-78"/>
              </a:rPr>
              <a:t>القدرة</a:t>
            </a:r>
            <a:r>
              <a:rPr lang="ar-SA" sz="2800" dirty="0" smtClean="0">
                <a:latin typeface="Sakkal Majalla" pitchFamily="2" charset="-78"/>
                <a:cs typeface="Sakkal Majalla" pitchFamily="2" charset="-78"/>
              </a:rPr>
              <a:t> على التعبير والصياغة واختيار الألفاظ والتعبيرات المناسبة .</a:t>
            </a:r>
            <a:endParaRPr lang="en-US" sz="2800" dirty="0" smtClean="0">
              <a:latin typeface="Sakkal Majalla" pitchFamily="2" charset="-78"/>
              <a:cs typeface="Sakkal Majalla" pitchFamily="2" charset="-78"/>
            </a:endParaRPr>
          </a:p>
          <a:p>
            <a:pPr marL="342900" algn="just" rtl="1">
              <a:buNone/>
            </a:pPr>
            <a:endParaRPr lang="ar-SA" sz="2800" dirty="0">
              <a:latin typeface="Sakkal Majalla" pitchFamily="2" charset="-78"/>
              <a:cs typeface="Sakkal Majalla" pitchFamily="2" charset="-78"/>
            </a:endParaRPr>
          </a:p>
        </p:txBody>
      </p:sp>
      <p:sp>
        <p:nvSpPr>
          <p:cNvPr id="4" name="Rectangle 3"/>
          <p:cNvSpPr/>
          <p:nvPr/>
        </p:nvSpPr>
        <p:spPr>
          <a:xfrm>
            <a:off x="3048000" y="304800"/>
            <a:ext cx="6096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يجب أن يكون لدى كاتب التقرير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5"/>
          <p:cNvPicPr>
            <a:picLocks noChangeAspect="1" noChangeArrowheads="1"/>
          </p:cNvPicPr>
          <p:nvPr/>
        </p:nvPicPr>
        <p:blipFill>
          <a:blip r:embed="rId2" cstate="print"/>
          <a:srcRect/>
          <a:stretch>
            <a:fillRect/>
          </a:stretch>
        </p:blipFill>
        <p:spPr bwMode="auto">
          <a:xfrm>
            <a:off x="1295400" y="4114800"/>
            <a:ext cx="3386667" cy="2286000"/>
          </a:xfrm>
          <a:prstGeom prst="rect">
            <a:avLst/>
          </a:prstGeom>
          <a:gradFill rotWithShape="0">
            <a:gsLst>
              <a:gs pos="0">
                <a:srgbClr val="FFFFCC"/>
              </a:gs>
              <a:gs pos="100000">
                <a:schemeClr val="bg1"/>
              </a:gs>
            </a:gsLst>
            <a:lin ang="5400000" scaled="1"/>
          </a:gradFill>
          <a:ln w="9525">
            <a:solidFill>
              <a:schemeClr val="accent1"/>
            </a:solid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heckerboard(across)">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620000" cy="4191000"/>
          </a:xfrm>
        </p:spPr>
        <p:txBody>
          <a:bodyPr>
            <a:noAutofit/>
          </a:bodyPr>
          <a:lstStyle/>
          <a:p>
            <a:pPr marL="342900" algn="r" rtl="1"/>
            <a:r>
              <a:rPr lang="ar-SA" sz="3200" b="1" dirty="0" smtClean="0">
                <a:latin typeface="Sakkal Majalla" pitchFamily="2" charset="-78"/>
                <a:cs typeface="Sakkal Majalla" pitchFamily="2" charset="-78"/>
              </a:rPr>
              <a:t>تحديد الإختصاصات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التخطيط للتقرير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جمع البيانات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تنظيم وهيكلة البيانات </a:t>
            </a:r>
            <a:r>
              <a:rPr lang="ar-SA" sz="3200" dirty="0" smtClean="0">
                <a:latin typeface="Sakkal Majalla" pitchFamily="2" charset="-78"/>
                <a:cs typeface="Sakkal Majalla" pitchFamily="2" charset="-78"/>
              </a:rPr>
              <a:t>.</a:t>
            </a:r>
          </a:p>
          <a:p>
            <a:pPr marL="342900" algn="r" rtl="1"/>
            <a:r>
              <a:rPr lang="ar-SA" sz="3200" dirty="0" smtClean="0">
                <a:latin typeface="Sakkal Majalla" pitchFamily="2" charset="-78"/>
                <a:cs typeface="Sakkal Majalla" pitchFamily="2" charset="-78"/>
              </a:rPr>
              <a:t>كتابة المسودة الأدنى للتقرير .</a:t>
            </a:r>
            <a:endParaRPr lang="en-US" sz="3200" dirty="0" smtClean="0">
              <a:latin typeface="Sakkal Majalla" pitchFamily="2" charset="-78"/>
              <a:cs typeface="Sakkal Majalla" pitchFamily="2" charset="-78"/>
            </a:endParaRPr>
          </a:p>
        </p:txBody>
      </p:sp>
      <p:sp>
        <p:nvSpPr>
          <p:cNvPr id="4" name="Rectangle 3"/>
          <p:cNvSpPr/>
          <p:nvPr/>
        </p:nvSpPr>
        <p:spPr>
          <a:xfrm>
            <a:off x="4648200" y="838200"/>
            <a:ext cx="44958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مراحل كتابة التقرير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7620000" cy="3810000"/>
          </a:xfrm>
        </p:spPr>
        <p:txBody>
          <a:bodyPr>
            <a:noAutofit/>
          </a:bodyPr>
          <a:lstStyle/>
          <a:p>
            <a:pPr marL="342900" algn="r" rtl="1"/>
            <a:r>
              <a:rPr lang="ar-SA" sz="3200" b="1" dirty="0" smtClean="0">
                <a:latin typeface="Sakkal Majalla" pitchFamily="2" charset="-78"/>
                <a:cs typeface="Sakkal Majalla" pitchFamily="2" charset="-78"/>
              </a:rPr>
              <a:t>تقسيم التقرير إلى عدة أجزاء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حدد الزمن الذي تستغرقه في كتابة التقرير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حدد زمن كل مرحلة من مراحل كتابة التقرير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p:txBody>
      </p:sp>
      <p:sp>
        <p:nvSpPr>
          <p:cNvPr id="4" name="Rectangle 3"/>
          <p:cNvSpPr/>
          <p:nvPr/>
        </p:nvSpPr>
        <p:spPr>
          <a:xfrm>
            <a:off x="4648200" y="1371600"/>
            <a:ext cx="44958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التخطيط للتقرير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7620000" cy="3810000"/>
          </a:xfrm>
        </p:spPr>
        <p:txBody>
          <a:bodyPr>
            <a:noAutofit/>
          </a:bodyPr>
          <a:lstStyle/>
          <a:p>
            <a:pPr marL="342900" algn="r" rtl="1"/>
            <a:r>
              <a:rPr lang="ar-SA" sz="3200" b="1" dirty="0" smtClean="0">
                <a:latin typeface="Sakkal Majalla" pitchFamily="2" charset="-78"/>
                <a:cs typeface="Sakkal Majalla" pitchFamily="2" charset="-78"/>
              </a:rPr>
              <a:t>ما هي المعلومات التي تحتاج إليها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أين تجد المعلومات ؟</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كمية المعلومات التي تريدها ؟</a:t>
            </a:r>
          </a:p>
          <a:p>
            <a:pPr marL="342900" algn="r" rtl="1"/>
            <a:r>
              <a:rPr lang="ar-SA" sz="3200" b="1" dirty="0" smtClean="0">
                <a:latin typeface="Sakkal Majalla" pitchFamily="2" charset="-78"/>
                <a:cs typeface="Sakkal Majalla" pitchFamily="2" charset="-78"/>
              </a:rPr>
              <a:t>كيف تجمع البيانات ؟</a:t>
            </a:r>
            <a:endParaRPr lang="ar-SA" sz="3200" dirty="0" smtClean="0">
              <a:latin typeface="Sakkal Majalla" pitchFamily="2" charset="-78"/>
              <a:cs typeface="Sakkal Majalla" pitchFamily="2" charset="-78"/>
            </a:endParaRPr>
          </a:p>
        </p:txBody>
      </p:sp>
      <p:sp>
        <p:nvSpPr>
          <p:cNvPr id="4" name="Rectangle 3"/>
          <p:cNvSpPr/>
          <p:nvPr/>
        </p:nvSpPr>
        <p:spPr>
          <a:xfrm>
            <a:off x="4648200" y="1371600"/>
            <a:ext cx="44958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جمع البيانات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7620000" cy="3657600"/>
          </a:xfrm>
        </p:spPr>
        <p:txBody>
          <a:bodyPr>
            <a:noAutofit/>
          </a:bodyPr>
          <a:lstStyle/>
          <a:p>
            <a:pPr marL="342900" algn="r" rtl="1"/>
            <a:r>
              <a:rPr lang="ar-SA" sz="3200" b="1" dirty="0" smtClean="0">
                <a:latin typeface="Sakkal Majalla" pitchFamily="2" charset="-78"/>
                <a:cs typeface="Sakkal Majalla" pitchFamily="2" charset="-78"/>
              </a:rPr>
              <a:t>حدد الموضوع الأساسي للتقرير .</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أكتب كل الأفكار  التي لها علاقة بموضوعك </a:t>
            </a:r>
            <a:endParaRPr lang="ar-SA" sz="3200" dirty="0" smtClean="0">
              <a:latin typeface="Sakkal Majalla" pitchFamily="2" charset="-78"/>
              <a:cs typeface="Sakkal Majalla" pitchFamily="2" charset="-78"/>
            </a:endParaRPr>
          </a:p>
          <a:p>
            <a:pPr marL="342900" algn="r" rtl="1"/>
            <a:r>
              <a:rPr lang="ar-SA" sz="3200" b="1" dirty="0" smtClean="0">
                <a:latin typeface="Sakkal Majalla" pitchFamily="2" charset="-78"/>
                <a:cs typeface="Sakkal Majalla" pitchFamily="2" charset="-78"/>
              </a:rPr>
              <a:t>أكتب كل فكرة يجب أن تصب في الموضوع الأساسي </a:t>
            </a:r>
          </a:p>
          <a:p>
            <a:pPr marL="342900" algn="r" rtl="1"/>
            <a:r>
              <a:rPr lang="ar-SA" sz="3200" b="1" dirty="0" smtClean="0">
                <a:latin typeface="Sakkal Majalla" pitchFamily="2" charset="-78"/>
                <a:cs typeface="Sakkal Majalla" pitchFamily="2" charset="-78"/>
              </a:rPr>
              <a:t>بعض الأفكار  يمكن أن تشكل عناوين أساسية </a:t>
            </a:r>
            <a:endParaRPr lang="ar-SA" sz="3200" dirty="0" smtClean="0">
              <a:latin typeface="Sakkal Majalla" pitchFamily="2" charset="-78"/>
              <a:cs typeface="Sakkal Majalla" pitchFamily="2" charset="-78"/>
            </a:endParaRPr>
          </a:p>
        </p:txBody>
      </p:sp>
      <p:sp>
        <p:nvSpPr>
          <p:cNvPr id="4" name="Rectangle 3"/>
          <p:cNvSpPr/>
          <p:nvPr/>
        </p:nvSpPr>
        <p:spPr>
          <a:xfrm>
            <a:off x="4648200" y="1371600"/>
            <a:ext cx="44958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تنظيم البيانات:</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077200" cy="4876800"/>
          </a:xfrm>
        </p:spPr>
        <p:txBody>
          <a:bodyPr>
            <a:noAutofit/>
          </a:bodyPr>
          <a:lstStyle/>
          <a:p>
            <a:pPr marL="342900" algn="r" rtl="1"/>
            <a:r>
              <a:rPr lang="ar-SA" sz="3200" dirty="0" smtClean="0">
                <a:latin typeface="Sakkal Majalla" pitchFamily="2" charset="-78"/>
                <a:cs typeface="Sakkal Majalla" pitchFamily="2" charset="-78"/>
              </a:rPr>
              <a:t>جمع </a:t>
            </a:r>
            <a:r>
              <a:rPr lang="ar-SA" sz="3200" dirty="0" smtClean="0">
                <a:latin typeface="Sakkal Majalla" pitchFamily="2" charset="-78"/>
                <a:cs typeface="Sakkal Majalla" pitchFamily="2" charset="-78"/>
              </a:rPr>
              <a:t>وتنظيم المعلومات</a:t>
            </a:r>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تحديد الأفكار </a:t>
            </a:r>
            <a:r>
              <a:rPr lang="ar-SA" sz="3200" dirty="0" smtClean="0">
                <a:latin typeface="Sakkal Majalla" pitchFamily="2" charset="-78"/>
                <a:cs typeface="Sakkal Majalla" pitchFamily="2" charset="-78"/>
              </a:rPr>
              <a:t>الرئيسية.</a:t>
            </a:r>
          </a:p>
          <a:p>
            <a:pPr marL="342900" algn="r" rtl="1"/>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كتابة </a:t>
            </a:r>
            <a:r>
              <a:rPr lang="ar-SA" sz="3200" dirty="0" smtClean="0">
                <a:latin typeface="Sakkal Majalla" pitchFamily="2" charset="-78"/>
                <a:cs typeface="Sakkal Majalla" pitchFamily="2" charset="-78"/>
              </a:rPr>
              <a:t>المسودة الأولى للتقرير</a:t>
            </a:r>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a:t>
            </a:r>
          </a:p>
          <a:p>
            <a:pPr marL="342900" algn="r" rtl="1"/>
            <a:r>
              <a:rPr lang="ar-SA" sz="3200" dirty="0" smtClean="0">
                <a:latin typeface="Sakkal Majalla" pitchFamily="2" charset="-78"/>
                <a:cs typeface="Sakkal Majalla" pitchFamily="2" charset="-78"/>
              </a:rPr>
              <a:t>إعادة </a:t>
            </a:r>
            <a:r>
              <a:rPr lang="ar-SA" sz="3200" dirty="0" smtClean="0">
                <a:latin typeface="Sakkal Majalla" pitchFamily="2" charset="-78"/>
                <a:cs typeface="Sakkal Majalla" pitchFamily="2" charset="-78"/>
              </a:rPr>
              <a:t>كتابة المسودة</a:t>
            </a:r>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marL="342900" algn="r" rtl="1"/>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قياس </a:t>
            </a:r>
            <a:r>
              <a:rPr lang="ar-SA" sz="3200" dirty="0" smtClean="0">
                <a:latin typeface="Sakkal Majalla" pitchFamily="2" charset="-78"/>
                <a:cs typeface="Sakkal Majalla" pitchFamily="2" charset="-78"/>
              </a:rPr>
              <a:t>قابلية التقرير للقراءة </a:t>
            </a:r>
          </a:p>
          <a:p>
            <a:pPr marL="342900" algn="r" rtl="1"/>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التدقيق </a:t>
            </a:r>
          </a:p>
          <a:p>
            <a:pPr marL="342900" algn="r" rtl="1"/>
            <a:r>
              <a:rPr lang="ar-SA" sz="3200" dirty="0" smtClean="0">
                <a:latin typeface="Sakkal Majalla" pitchFamily="2" charset="-78"/>
                <a:cs typeface="Sakkal Majalla" pitchFamily="2" charset="-78"/>
              </a:rPr>
              <a:t> تصحيح </a:t>
            </a:r>
            <a:r>
              <a:rPr lang="ar-SA" sz="3200" dirty="0" smtClean="0">
                <a:latin typeface="Sakkal Majalla" pitchFamily="2" charset="-78"/>
                <a:cs typeface="Sakkal Majalla" pitchFamily="2" charset="-78"/>
              </a:rPr>
              <a:t>الطباعة </a:t>
            </a:r>
            <a:endParaRPr lang="en-US" sz="3200" dirty="0" smtClean="0">
              <a:latin typeface="Sakkal Majalla" pitchFamily="2" charset="-78"/>
              <a:cs typeface="Sakkal Majalla" pitchFamily="2" charset="-78"/>
            </a:endParaRPr>
          </a:p>
          <a:p>
            <a:pPr marL="342900" algn="just" rtl="1">
              <a:buNone/>
            </a:pPr>
            <a:endParaRPr lang="ar-SA" sz="3200" dirty="0">
              <a:latin typeface="Sakkal Majalla" pitchFamily="2" charset="-78"/>
              <a:cs typeface="Sakkal Majalla" pitchFamily="2" charset="-78"/>
            </a:endParaRPr>
          </a:p>
        </p:txBody>
      </p:sp>
      <p:sp>
        <p:nvSpPr>
          <p:cNvPr id="4" name="Rectangle 3"/>
          <p:cNvSpPr/>
          <p:nvPr/>
        </p:nvSpPr>
        <p:spPr>
          <a:xfrm>
            <a:off x="3048000" y="304800"/>
            <a:ext cx="6096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خطوات كتابة التقارير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01000" cy="4648200"/>
          </a:xfrm>
        </p:spPr>
        <p:txBody>
          <a:bodyPr>
            <a:noAutofit/>
          </a:bodyPr>
          <a:lstStyle/>
          <a:p>
            <a:pPr algn="r" rtl="1">
              <a:lnSpc>
                <a:spcPct val="130000"/>
              </a:lnSpc>
              <a:buNone/>
            </a:pPr>
            <a:r>
              <a:rPr lang="ar-SA" sz="3200" dirty="0" smtClean="0">
                <a:latin typeface="Sakkal Majalla" pitchFamily="2" charset="-78"/>
                <a:cs typeface="Sakkal Majalla" pitchFamily="2" charset="-78"/>
              </a:rPr>
              <a:t>1.أن يكون كاملا، دقيقا وصادقا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r" rtl="1">
              <a:lnSpc>
                <a:spcPct val="130000"/>
              </a:lnSpc>
              <a:buNone/>
            </a:pPr>
            <a:r>
              <a:rPr lang="ar-SA" sz="3200" dirty="0" smtClean="0">
                <a:latin typeface="Sakkal Majalla" pitchFamily="2" charset="-78"/>
                <a:cs typeface="Sakkal Majalla" pitchFamily="2" charset="-78"/>
              </a:rPr>
              <a:t> 2.أن يكون مختصرا بقدر الإمكان وبسيطاً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r" rtl="1">
              <a:lnSpc>
                <a:spcPct val="130000"/>
              </a:lnSpc>
              <a:buNone/>
            </a:pPr>
            <a:r>
              <a:rPr lang="ar-SA" sz="3200" dirty="0" smtClean="0">
                <a:latin typeface="Sakkal Majalla" pitchFamily="2" charset="-78"/>
                <a:cs typeface="Sakkal Majalla" pitchFamily="2" charset="-78"/>
              </a:rPr>
              <a:t> </a:t>
            </a:r>
            <a:r>
              <a:rPr lang="ar-SA" sz="2400" b="1" dirty="0" smtClean="0">
                <a:latin typeface="Sakkal Majalla" pitchFamily="2" charset="-78"/>
                <a:cs typeface="Sakkal Majalla" pitchFamily="2" charset="-78"/>
              </a:rPr>
              <a:t>3.أن يكون موضوعياً غير محكوم بأرائك ورغباتك وأحكامك الشخصية </a:t>
            </a:r>
            <a:r>
              <a:rPr lang="ar-SA" sz="2400" b="1" dirty="0" smtClean="0">
                <a:latin typeface="Sakkal Majalla" pitchFamily="2" charset="-78"/>
                <a:cs typeface="Sakkal Majalla" pitchFamily="2" charset="-78"/>
              </a:rPr>
              <a:t>.</a:t>
            </a:r>
            <a:endParaRPr lang="ar-SA" sz="2400" b="1" dirty="0" smtClean="0">
              <a:latin typeface="Sakkal Majalla" pitchFamily="2" charset="-78"/>
              <a:cs typeface="Sakkal Majalla" pitchFamily="2" charset="-78"/>
            </a:endParaRPr>
          </a:p>
          <a:p>
            <a:pPr algn="r" rtl="1">
              <a:lnSpc>
                <a:spcPct val="130000"/>
              </a:lnSpc>
              <a:buNone/>
            </a:pPr>
            <a:r>
              <a:rPr lang="ar-SA" sz="3200" dirty="0" smtClean="0">
                <a:latin typeface="Sakkal Majalla" pitchFamily="2" charset="-78"/>
                <a:cs typeface="Sakkal Majalla" pitchFamily="2" charset="-78"/>
              </a:rPr>
              <a:t> 4. ان يكون له بداية ووسط ونهاية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r" rtl="1">
              <a:lnSpc>
                <a:spcPct val="130000"/>
              </a:lnSpc>
              <a:buNone/>
            </a:pPr>
            <a:r>
              <a:rPr lang="ar-SA" sz="3200" dirty="0" smtClean="0">
                <a:latin typeface="Sakkal Majalla" pitchFamily="2" charset="-78"/>
                <a:cs typeface="Sakkal Majalla" pitchFamily="2" charset="-78"/>
              </a:rPr>
              <a:t>5. ان يكون له ترتيب وتتابع منطقي وتقسيم وترقيم الأجزاء </a:t>
            </a:r>
            <a:r>
              <a:rPr lang="ar-SA" sz="3200" dirty="0" smtClean="0">
                <a:latin typeface="Sakkal Majalla" pitchFamily="2" charset="-78"/>
                <a:cs typeface="Sakkal Majalla" pitchFamily="2" charset="-78"/>
              </a:rPr>
              <a:t>.</a:t>
            </a:r>
            <a:endParaRPr lang="ar-SA" sz="3200" dirty="0">
              <a:latin typeface="Sakkal Majalla" pitchFamily="2" charset="-78"/>
              <a:cs typeface="Sakkal Majalla" pitchFamily="2" charset="-78"/>
            </a:endParaRPr>
          </a:p>
        </p:txBody>
      </p:sp>
      <p:sp>
        <p:nvSpPr>
          <p:cNvPr id="4" name="Rectangle 3"/>
          <p:cNvSpPr/>
          <p:nvPr/>
        </p:nvSpPr>
        <p:spPr>
          <a:xfrm>
            <a:off x="3048000" y="304800"/>
            <a:ext cx="6096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عشرة نصائح ليكون تقريرك فعالاً:</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01000" cy="4648200"/>
          </a:xfrm>
        </p:spPr>
        <p:txBody>
          <a:bodyPr>
            <a:noAutofit/>
          </a:bodyPr>
          <a:lstStyle/>
          <a:p>
            <a:pPr algn="r" rtl="1">
              <a:lnSpc>
                <a:spcPct val="130000"/>
              </a:lnSpc>
            </a:pPr>
            <a:r>
              <a:rPr lang="ar-SA" sz="3200" dirty="0" smtClean="0">
                <a:latin typeface="Sakkal Majalla" pitchFamily="2" charset="-78"/>
                <a:cs typeface="Sakkal Majalla" pitchFamily="2" charset="-78"/>
              </a:rPr>
              <a:t> 6. أن يكتب في لغة واضحة </a:t>
            </a:r>
            <a:r>
              <a:rPr lang="ar-SA" sz="3200" dirty="0" smtClean="0">
                <a:latin typeface="Sakkal Majalla" pitchFamily="2" charset="-78"/>
                <a:cs typeface="Sakkal Majalla" pitchFamily="2" charset="-78"/>
              </a:rPr>
              <a:t>ومباشرة.</a:t>
            </a:r>
            <a:endParaRPr lang="ar-SA" sz="3200" dirty="0" smtClean="0">
              <a:latin typeface="Sakkal Majalla" pitchFamily="2" charset="-78"/>
              <a:cs typeface="Sakkal Majalla" pitchFamily="2" charset="-78"/>
            </a:endParaRPr>
          </a:p>
          <a:p>
            <a:pPr algn="r" rtl="1">
              <a:lnSpc>
                <a:spcPct val="130000"/>
              </a:lnSpc>
            </a:pPr>
            <a:r>
              <a:rPr lang="ar-SA" sz="3200" dirty="0" smtClean="0">
                <a:latin typeface="Sakkal Majalla" pitchFamily="2" charset="-78"/>
                <a:cs typeface="Sakkal Majalla" pitchFamily="2" charset="-78"/>
              </a:rPr>
              <a:t> 7. ان يكون نزيه وغير متحيز وموضوعى </a:t>
            </a:r>
            <a:r>
              <a:rPr lang="ar-SA" sz="3200" dirty="0" smtClean="0">
                <a:latin typeface="Sakkal Majalla" pitchFamily="2" charset="-78"/>
                <a:cs typeface="Sakkal Majalla" pitchFamily="2" charset="-78"/>
              </a:rPr>
              <a:t>.</a:t>
            </a:r>
            <a:endParaRPr lang="ar-SA" sz="3200" dirty="0" smtClean="0">
              <a:latin typeface="Sakkal Majalla" pitchFamily="2" charset="-78"/>
              <a:cs typeface="Sakkal Majalla" pitchFamily="2" charset="-78"/>
            </a:endParaRPr>
          </a:p>
          <a:p>
            <a:pPr algn="r" rtl="1">
              <a:lnSpc>
                <a:spcPct val="130000"/>
              </a:lnSpc>
            </a:pPr>
            <a:r>
              <a:rPr lang="ar-SA" sz="3200" dirty="0" smtClean="0">
                <a:latin typeface="Sakkal Majalla" pitchFamily="2" charset="-78"/>
                <a:cs typeface="Sakkal Majalla" pitchFamily="2" charset="-78"/>
              </a:rPr>
              <a:t> 8. </a:t>
            </a:r>
            <a:r>
              <a:rPr lang="ar-SA" sz="3200" b="1" dirty="0" smtClean="0">
                <a:latin typeface="Sakkal Majalla" pitchFamily="2" charset="-78"/>
                <a:cs typeface="Sakkal Majalla" pitchFamily="2" charset="-78"/>
              </a:rPr>
              <a:t>أن يقدم في الوقت المطلوب تقديمه فيه "اى الوقت المناسب" .</a:t>
            </a:r>
          </a:p>
          <a:p>
            <a:pPr algn="r" rtl="1">
              <a:lnSpc>
                <a:spcPct val="130000"/>
              </a:lnSpc>
            </a:pPr>
            <a:r>
              <a:rPr lang="ar-SA" sz="3200" dirty="0" smtClean="0">
                <a:latin typeface="Sakkal Majalla" pitchFamily="2" charset="-78"/>
                <a:cs typeface="Sakkal Majalla" pitchFamily="2" charset="-78"/>
              </a:rPr>
              <a:t> 9.  استخدام الإيضاحات البيانية كلما كان ذلك </a:t>
            </a:r>
            <a:r>
              <a:rPr lang="ar-SA" sz="3200" dirty="0" smtClean="0">
                <a:latin typeface="Sakkal Majalla" pitchFamily="2" charset="-78"/>
                <a:cs typeface="Sakkal Majalla" pitchFamily="2" charset="-78"/>
              </a:rPr>
              <a:t>ممكناً .</a:t>
            </a:r>
            <a:endParaRPr lang="ar-SA" sz="3200" dirty="0" smtClean="0">
              <a:latin typeface="Sakkal Majalla" pitchFamily="2" charset="-78"/>
              <a:cs typeface="Sakkal Majalla" pitchFamily="2" charset="-78"/>
            </a:endParaRPr>
          </a:p>
          <a:p>
            <a:pPr algn="r" rtl="1">
              <a:lnSpc>
                <a:spcPct val="130000"/>
              </a:lnSpc>
            </a:pPr>
            <a:r>
              <a:rPr lang="ar-SA" sz="3200" dirty="0" smtClean="0">
                <a:latin typeface="Sakkal Majalla" pitchFamily="2" charset="-78"/>
                <a:cs typeface="Sakkal Majalla" pitchFamily="2" charset="-78"/>
              </a:rPr>
              <a:t> 10. أن تكون له </a:t>
            </a:r>
            <a:r>
              <a:rPr lang="ar-SA" sz="3200" dirty="0" smtClean="0">
                <a:latin typeface="Sakkal Majalla" pitchFamily="2" charset="-78"/>
                <a:cs typeface="Sakkal Majalla" pitchFamily="2" charset="-78"/>
              </a:rPr>
              <a:t>خلاصة </a:t>
            </a:r>
            <a:r>
              <a:rPr lang="ar-SA" sz="3200" dirty="0" smtClean="0">
                <a:latin typeface="Sakkal Majalla" pitchFamily="2" charset="-78"/>
                <a:cs typeface="Sakkal Majalla" pitchFamily="2" charset="-78"/>
              </a:rPr>
              <a:t>تعبر عن معطيات التقرير </a:t>
            </a:r>
            <a:r>
              <a:rPr lang="ar-SA" sz="3200" dirty="0" smtClean="0">
                <a:latin typeface="Sakkal Majalla" pitchFamily="2" charset="-78"/>
                <a:cs typeface="Sakkal Majalla" pitchFamily="2" charset="-78"/>
              </a:rPr>
              <a:t>.</a:t>
            </a:r>
            <a:endParaRPr lang="ar-SA" sz="3200" dirty="0">
              <a:latin typeface="Sakkal Majalla" pitchFamily="2" charset="-78"/>
              <a:cs typeface="Sakkal Majalla" pitchFamily="2" charset="-78"/>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4419600" y="48006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vel 2"/>
          <p:cNvSpPr/>
          <p:nvPr/>
        </p:nvSpPr>
        <p:spPr>
          <a:xfrm>
            <a:off x="2133600" y="2514600"/>
            <a:ext cx="5181600" cy="1905000"/>
          </a:xfrm>
          <a:prstGeom prst="bevel">
            <a:avLst/>
          </a:prstGeom>
          <a:effectLst>
            <a:reflection blurRad="6350" stA="52000" endA="300" endPos="35000" dir="5400000" sy="-100000" algn="bl" rotWithShape="0"/>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effectLst>
                  <a:outerShdw blurRad="38100" dist="38100" dir="2700000" algn="tl">
                    <a:srgbClr val="000000">
                      <a:alpha val="43137"/>
                    </a:srgbClr>
                  </a:outerShdw>
                </a:effectLst>
                <a:latin typeface="Sakkal Majalla" pitchFamily="2" charset="-78"/>
                <a:cs typeface="Sakkal Majalla" pitchFamily="2" charset="-78"/>
              </a:rPr>
              <a:t>مع عاطر التحايا </a:t>
            </a:r>
          </a:p>
          <a:p>
            <a:pPr algn="ctr"/>
            <a:r>
              <a:rPr lang="ar-SA" sz="3600" dirty="0" smtClean="0">
                <a:effectLst>
                  <a:outerShdw blurRad="38100" dist="38100" dir="2700000" algn="tl">
                    <a:srgbClr val="000000">
                      <a:alpha val="43137"/>
                    </a:srgbClr>
                  </a:outerShdw>
                </a:effectLst>
                <a:latin typeface="Sakkal Majalla" pitchFamily="2" charset="-78"/>
                <a:cs typeface="Sakkal Majalla" pitchFamily="2" charset="-78"/>
              </a:rPr>
              <a:t>نشكركم على حسن المتابعة </a:t>
            </a:r>
            <a:endParaRPr lang="en-US" sz="3600" dirty="0">
              <a:effectLst>
                <a:outerShdw blurRad="38100" dist="38100" dir="2700000" algn="tl">
                  <a:srgbClr val="000000">
                    <a:alpha val="43137"/>
                  </a:srgbClr>
                </a:outerShdw>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Wingdings" pitchFamily="2" charset="2"/>
              <a:buChar char="ü"/>
            </a:pPr>
            <a:r>
              <a:rPr lang="ar-SA" b="1" dirty="0" smtClean="0">
                <a:latin typeface="Sakkal Majalla" pitchFamily="2" charset="-78"/>
                <a:cs typeface="Sakkal Majalla" pitchFamily="2" charset="-78"/>
              </a:rPr>
              <a:t>الهدف من الورشة :</a:t>
            </a:r>
            <a:endParaRPr lang="en-US" b="1" dirty="0">
              <a:latin typeface="Sakkal Majalla" pitchFamily="2" charset="-78"/>
              <a:cs typeface="Sakkal Majalla" pitchFamily="2" charset="-78"/>
            </a:endParaRPr>
          </a:p>
        </p:txBody>
      </p:sp>
      <p:sp>
        <p:nvSpPr>
          <p:cNvPr id="3" name="Content Placeholder 2"/>
          <p:cNvSpPr>
            <a:spLocks noGrp="1"/>
          </p:cNvSpPr>
          <p:nvPr>
            <p:ph idx="1"/>
          </p:nvPr>
        </p:nvSpPr>
        <p:spPr/>
        <p:txBody>
          <a:bodyPr>
            <a:normAutofit/>
          </a:bodyPr>
          <a:lstStyle/>
          <a:p>
            <a:pPr algn="r" rtl="1"/>
            <a:r>
              <a:rPr lang="ar-SA" sz="3200" spc="-100" dirty="0" smtClean="0">
                <a:solidFill>
                  <a:schemeClr val="tx2">
                    <a:satMod val="200000"/>
                  </a:schemeClr>
                </a:solidFill>
                <a:latin typeface="Sakkal Majalla" pitchFamily="2" charset="-78"/>
                <a:ea typeface="+mj-ea"/>
                <a:cs typeface="Sakkal Majalla" pitchFamily="2" charset="-78"/>
              </a:rPr>
              <a:t>تزويد المشاركين بالأسس والقواعد العلمية والتطبيقات العلمية بكتابة التقارير </a:t>
            </a:r>
            <a:r>
              <a:rPr lang="ar-SA" sz="3200" spc="-100" dirty="0" smtClean="0">
                <a:solidFill>
                  <a:schemeClr val="tx2">
                    <a:satMod val="200000"/>
                  </a:schemeClr>
                </a:solidFill>
                <a:latin typeface="Sakkal Majalla" pitchFamily="2" charset="-78"/>
                <a:ea typeface="+mj-ea"/>
                <a:cs typeface="Sakkal Majalla" pitchFamily="2" charset="-78"/>
              </a:rPr>
              <a:t>.</a:t>
            </a:r>
          </a:p>
          <a:p>
            <a:pPr algn="r" rtl="1"/>
            <a:r>
              <a:rPr lang="ar-SA" sz="3200" spc="-100" dirty="0" smtClean="0">
                <a:solidFill>
                  <a:schemeClr val="tx2">
                    <a:satMod val="200000"/>
                  </a:schemeClr>
                </a:solidFill>
                <a:latin typeface="Sakkal Majalla" pitchFamily="2" charset="-78"/>
                <a:ea typeface="+mj-ea"/>
                <a:cs typeface="Sakkal Majalla" pitchFamily="2" charset="-78"/>
              </a:rPr>
              <a:t>تزويد المشاركين بالمعارف والمهارات الأساسية حول كتابة التقارير وإكسابهم مهارة إعداد وكتابة التقارير العلمية .</a:t>
            </a:r>
            <a:endParaRPr lang="en-US" sz="3200" spc="-100" dirty="0" smtClean="0">
              <a:solidFill>
                <a:schemeClr val="tx2">
                  <a:satMod val="200000"/>
                </a:schemeClr>
              </a:solidFill>
              <a:latin typeface="Sakkal Majalla" pitchFamily="2" charset="-78"/>
              <a:ea typeface="+mj-ea"/>
              <a:cs typeface="Sakkal Majalla" pitchFamily="2" charset="-78"/>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572000"/>
          </a:xfrm>
        </p:spPr>
        <p:txBody>
          <a:bodyPr>
            <a:normAutofit/>
          </a:bodyPr>
          <a:lstStyle/>
          <a:p>
            <a:pPr algn="just" rtl="1"/>
            <a:r>
              <a:rPr lang="ar-SA" sz="3100" b="1" spc="-100" dirty="0" smtClean="0">
                <a:solidFill>
                  <a:schemeClr val="bg2">
                    <a:lumMod val="20000"/>
                    <a:lumOff val="80000"/>
                  </a:schemeClr>
                </a:solidFill>
                <a:latin typeface="Sakkal Majalla" pitchFamily="2" charset="-78"/>
                <a:ea typeface="+mj-ea"/>
                <a:cs typeface="Sakkal Majalla" pitchFamily="2" charset="-78"/>
              </a:rPr>
              <a:t>يعرف التقرير بأنه</a:t>
            </a:r>
            <a:r>
              <a:rPr lang="en-US" sz="3100" b="1" spc="-100" dirty="0" smtClean="0">
                <a:solidFill>
                  <a:schemeClr val="bg2">
                    <a:lumMod val="20000"/>
                    <a:lumOff val="80000"/>
                  </a:schemeClr>
                </a:solidFill>
                <a:latin typeface="Sakkal Majalla" pitchFamily="2" charset="-78"/>
                <a:ea typeface="+mj-ea"/>
                <a:cs typeface="Sakkal Majalla" pitchFamily="2" charset="-78"/>
              </a:rPr>
              <a:t>: </a:t>
            </a:r>
            <a:r>
              <a:rPr lang="ar-SA" sz="3100" b="1" spc="-100" dirty="0" smtClean="0">
                <a:solidFill>
                  <a:schemeClr val="bg2">
                    <a:lumMod val="20000"/>
                    <a:lumOff val="80000"/>
                  </a:schemeClr>
                </a:solidFill>
                <a:latin typeface="Sakkal Majalla" pitchFamily="2" charset="-78"/>
                <a:ea typeface="+mj-ea"/>
                <a:cs typeface="Sakkal Majalla" pitchFamily="2" charset="-78"/>
              </a:rPr>
              <a:t> </a:t>
            </a:r>
            <a:r>
              <a:rPr lang="ar-SA" sz="3100" spc="-100" dirty="0" smtClean="0">
                <a:solidFill>
                  <a:schemeClr val="tx2">
                    <a:satMod val="200000"/>
                  </a:schemeClr>
                </a:solidFill>
                <a:latin typeface="Sakkal Majalla" pitchFamily="2" charset="-78"/>
                <a:ea typeface="+mj-ea"/>
                <a:cs typeface="Sakkal Majalla" pitchFamily="2" charset="-78"/>
              </a:rPr>
              <a:t>وسيلة </a:t>
            </a:r>
            <a:r>
              <a:rPr lang="ar-SA" sz="3100" spc="-100" dirty="0" smtClean="0">
                <a:solidFill>
                  <a:schemeClr val="tx2">
                    <a:satMod val="200000"/>
                  </a:schemeClr>
                </a:solidFill>
                <a:latin typeface="Sakkal Majalla" pitchFamily="2" charset="-78"/>
                <a:ea typeface="+mj-ea"/>
                <a:cs typeface="Sakkal Majalla" pitchFamily="2" charset="-78"/>
              </a:rPr>
              <a:t>من وسائل الاتصال </a:t>
            </a:r>
            <a:r>
              <a:rPr lang="ar-SA" sz="3100" spc="-100" dirty="0" smtClean="0">
                <a:solidFill>
                  <a:schemeClr val="tx2">
                    <a:satMod val="200000"/>
                  </a:schemeClr>
                </a:solidFill>
                <a:latin typeface="Sakkal Majalla" pitchFamily="2" charset="-78"/>
                <a:ea typeface="+mj-ea"/>
                <a:cs typeface="Sakkal Majalla" pitchFamily="2" charset="-78"/>
              </a:rPr>
              <a:t>الفعال </a:t>
            </a:r>
            <a:r>
              <a:rPr lang="ar-SA" sz="3100" spc="-100" dirty="0" smtClean="0">
                <a:solidFill>
                  <a:schemeClr val="tx2">
                    <a:satMod val="200000"/>
                  </a:schemeClr>
                </a:solidFill>
                <a:latin typeface="Sakkal Majalla" pitchFamily="2" charset="-78"/>
                <a:ea typeface="+mj-ea"/>
                <a:cs typeface="Sakkal Majalla" pitchFamily="2" charset="-78"/>
              </a:rPr>
              <a:t>بين المستويات الإدارية، المختلفة، وبين وحدات النشاط </a:t>
            </a:r>
            <a:r>
              <a:rPr lang="ar-SA" sz="3100" spc="-100" dirty="0" smtClean="0">
                <a:solidFill>
                  <a:schemeClr val="tx2">
                    <a:satMod val="200000"/>
                  </a:schemeClr>
                </a:solidFill>
                <a:latin typeface="Sakkal Majalla" pitchFamily="2" charset="-78"/>
                <a:ea typeface="+mj-ea"/>
                <a:cs typeface="Sakkal Majalla" pitchFamily="2" charset="-78"/>
              </a:rPr>
              <a:t>الأخرى ويتضمن التقرير </a:t>
            </a:r>
            <a:r>
              <a:rPr lang="ar-SA" sz="3100" spc="-100" dirty="0" smtClean="0">
                <a:solidFill>
                  <a:schemeClr val="tx2">
                    <a:satMod val="200000"/>
                  </a:schemeClr>
                </a:solidFill>
                <a:latin typeface="Sakkal Majalla" pitchFamily="2" charset="-78"/>
                <a:ea typeface="+mj-ea"/>
                <a:cs typeface="Sakkal Majalla" pitchFamily="2" charset="-78"/>
              </a:rPr>
              <a:t>عرض مكتوب </a:t>
            </a:r>
            <a:r>
              <a:rPr lang="ar-SA" sz="3100" spc="-100" dirty="0" smtClean="0">
                <a:solidFill>
                  <a:schemeClr val="tx2">
                    <a:satMod val="200000"/>
                  </a:schemeClr>
                </a:solidFill>
                <a:latin typeface="Sakkal Majalla" pitchFamily="2" charset="-78"/>
                <a:ea typeface="+mj-ea"/>
                <a:cs typeface="Sakkal Majalla" pitchFamily="2" charset="-78"/>
              </a:rPr>
              <a:t>لمجموعة </a:t>
            </a:r>
            <a:r>
              <a:rPr lang="ar-SA" sz="3100" spc="-100" dirty="0" smtClean="0">
                <a:solidFill>
                  <a:schemeClr val="tx2">
                    <a:satMod val="200000"/>
                  </a:schemeClr>
                </a:solidFill>
                <a:latin typeface="Sakkal Majalla" pitchFamily="2" charset="-78"/>
                <a:ea typeface="+mj-ea"/>
                <a:cs typeface="Sakkal Majalla" pitchFamily="2" charset="-78"/>
              </a:rPr>
              <a:t>من الحقائق الخاصة بموضوع معين أو مشكلة معينة، </a:t>
            </a:r>
            <a:r>
              <a:rPr lang="ar-SA" sz="3100" spc="-100" dirty="0" smtClean="0">
                <a:solidFill>
                  <a:schemeClr val="tx2">
                    <a:satMod val="200000"/>
                  </a:schemeClr>
                </a:solidFill>
                <a:latin typeface="Sakkal Majalla" pitchFamily="2" charset="-78"/>
                <a:ea typeface="+mj-ea"/>
                <a:cs typeface="Sakkal Majalla" pitchFamily="2" charset="-78"/>
              </a:rPr>
              <a:t>ويحتـــوى </a:t>
            </a:r>
            <a:r>
              <a:rPr lang="ar-SA" sz="3100" spc="-100" dirty="0" smtClean="0">
                <a:solidFill>
                  <a:schemeClr val="tx2">
                    <a:satMod val="200000"/>
                  </a:schemeClr>
                </a:solidFill>
                <a:latin typeface="Sakkal Majalla" pitchFamily="2" charset="-78"/>
                <a:ea typeface="+mj-ea"/>
                <a:cs typeface="Sakkal Majalla" pitchFamily="2" charset="-78"/>
              </a:rPr>
              <a:t>علـــى تحليــــــل واقتراحات وتوصيات تتماشــــى مـــع نتائــج التـحـلـــيل</a:t>
            </a:r>
            <a:r>
              <a:rPr lang="en-US" sz="3100" spc="-100" dirty="0" smtClean="0">
                <a:solidFill>
                  <a:schemeClr val="tx2">
                    <a:satMod val="200000"/>
                  </a:schemeClr>
                </a:solidFill>
                <a:latin typeface="Sakkal Majalla" pitchFamily="2" charset="-78"/>
                <a:ea typeface="+mj-ea"/>
                <a:cs typeface="Sakkal Majalla" pitchFamily="2" charset="-78"/>
              </a:rPr>
              <a:t>. </a:t>
            </a:r>
            <a:endParaRPr lang="ar-SA" sz="3100" spc="-100" dirty="0" smtClean="0">
              <a:solidFill>
                <a:schemeClr val="tx2">
                  <a:satMod val="200000"/>
                </a:schemeClr>
              </a:solidFill>
              <a:latin typeface="Sakkal Majalla" pitchFamily="2" charset="-78"/>
              <a:ea typeface="+mj-ea"/>
              <a:cs typeface="Sakkal Majalla" pitchFamily="2" charset="-78"/>
            </a:endParaRPr>
          </a:p>
          <a:p>
            <a:pPr algn="just" rtl="1"/>
            <a:r>
              <a:rPr lang="ar-SA" sz="3100" spc="-100" dirty="0" smtClean="0">
                <a:solidFill>
                  <a:schemeClr val="tx2">
                    <a:satMod val="200000"/>
                  </a:schemeClr>
                </a:solidFill>
                <a:latin typeface="Sakkal Majalla" pitchFamily="2" charset="-78"/>
                <a:ea typeface="+mj-ea"/>
                <a:cs typeface="Sakkal Majalla" pitchFamily="2" charset="-78"/>
              </a:rPr>
              <a:t>التقرير عبارة </a:t>
            </a:r>
            <a:r>
              <a:rPr lang="ar-SA" sz="3100" spc="-100" dirty="0" smtClean="0">
                <a:solidFill>
                  <a:schemeClr val="tx2">
                    <a:satMod val="200000"/>
                  </a:schemeClr>
                </a:solidFill>
                <a:latin typeface="Sakkal Majalla" pitchFamily="2" charset="-78"/>
                <a:ea typeface="+mj-ea"/>
                <a:cs typeface="Sakkal Majalla" pitchFamily="2" charset="-78"/>
              </a:rPr>
              <a:t>عـــن : </a:t>
            </a:r>
            <a:r>
              <a:rPr lang="ar-SA" sz="3100" spc="-100" dirty="0" smtClean="0">
                <a:solidFill>
                  <a:schemeClr val="tx2">
                    <a:satMod val="200000"/>
                  </a:schemeClr>
                </a:solidFill>
                <a:latin typeface="Sakkal Majalla" pitchFamily="2" charset="-78"/>
                <a:ea typeface="+mj-ea"/>
                <a:cs typeface="Sakkal Majalla" pitchFamily="2" charset="-78"/>
              </a:rPr>
              <a:t>عـــرض نــزيه </a:t>
            </a:r>
            <a:r>
              <a:rPr lang="ar-SA" sz="3100" spc="-100" dirty="0" smtClean="0">
                <a:solidFill>
                  <a:schemeClr val="tx2">
                    <a:satMod val="200000"/>
                  </a:schemeClr>
                </a:solidFill>
                <a:latin typeface="Sakkal Majalla" pitchFamily="2" charset="-78"/>
                <a:ea typeface="+mj-ea"/>
                <a:cs typeface="Sakkal Majalla" pitchFamily="2" charset="-78"/>
              </a:rPr>
              <a:t>غــيـر </a:t>
            </a:r>
            <a:r>
              <a:rPr lang="ar-SA" sz="3100" spc="-100" dirty="0" smtClean="0">
                <a:solidFill>
                  <a:schemeClr val="tx2">
                    <a:satMod val="200000"/>
                  </a:schemeClr>
                </a:solidFill>
                <a:latin typeface="Sakkal Majalla" pitchFamily="2" charset="-78"/>
                <a:ea typeface="+mj-ea"/>
                <a:cs typeface="Sakkal Majalla" pitchFamily="2" charset="-78"/>
              </a:rPr>
              <a:t>متحـــــيز </a:t>
            </a:r>
            <a:r>
              <a:rPr lang="ar-SA" sz="3100" spc="-100" dirty="0" smtClean="0">
                <a:solidFill>
                  <a:schemeClr val="tx2">
                    <a:satMod val="200000"/>
                  </a:schemeClr>
                </a:solidFill>
                <a:latin typeface="Sakkal Majalla" pitchFamily="2" charset="-78"/>
                <a:ea typeface="+mj-ea"/>
                <a:cs typeface="Sakkal Majalla" pitchFamily="2" charset="-78"/>
              </a:rPr>
              <a:t>موضـــوعي </a:t>
            </a:r>
            <a:r>
              <a:rPr lang="ar-SA" sz="3100" spc="-100" dirty="0" smtClean="0">
                <a:solidFill>
                  <a:schemeClr val="tx2">
                    <a:satMod val="200000"/>
                  </a:schemeClr>
                </a:solidFill>
                <a:latin typeface="Sakkal Majalla" pitchFamily="2" charset="-78"/>
                <a:ea typeface="+mj-ea"/>
                <a:cs typeface="Sakkal Majalla" pitchFamily="2" charset="-78"/>
              </a:rPr>
              <a:t>يقــدم لشخص أو أكثر لتحقيق هدف أو أكثر من الأهـداف الإدارية.. والتقرير خطوة هامة تسبق اتخاذ قرار أهـــم </a:t>
            </a:r>
            <a:r>
              <a:rPr lang="ar-SA" sz="3100" spc="-100" dirty="0" smtClean="0">
                <a:solidFill>
                  <a:schemeClr val="tx2">
                    <a:satMod val="200000"/>
                  </a:schemeClr>
                </a:solidFill>
                <a:latin typeface="Sakkal Majalla" pitchFamily="2" charset="-78"/>
                <a:ea typeface="+mj-ea"/>
                <a:cs typeface="Sakkal Majalla" pitchFamily="2" charset="-78"/>
              </a:rPr>
              <a:t>.</a:t>
            </a:r>
          </a:p>
          <a:p>
            <a:pPr algn="just" rtl="1"/>
            <a:r>
              <a:rPr lang="ar-SA" sz="3100" spc="-100" dirty="0" smtClean="0">
                <a:solidFill>
                  <a:schemeClr val="tx2">
                    <a:satMod val="200000"/>
                  </a:schemeClr>
                </a:solidFill>
                <a:latin typeface="Sakkal Majalla" pitchFamily="2" charset="-78"/>
                <a:ea typeface="+mj-ea"/>
                <a:cs typeface="Sakkal Majalla" pitchFamily="2" charset="-78"/>
              </a:rPr>
              <a:t> </a:t>
            </a:r>
            <a:r>
              <a:rPr lang="ar-SA" sz="3100" spc="-100" dirty="0" smtClean="0">
                <a:solidFill>
                  <a:schemeClr val="tx2">
                    <a:satMod val="200000"/>
                  </a:schemeClr>
                </a:solidFill>
                <a:latin typeface="Sakkal Majalla" pitchFamily="2" charset="-78"/>
                <a:ea typeface="+mj-ea"/>
                <a:cs typeface="Sakkal Majalla" pitchFamily="2" charset="-78"/>
              </a:rPr>
              <a:t>      ويعـتـبر </a:t>
            </a:r>
            <a:r>
              <a:rPr lang="ar-SA" sz="3100" spc="-100" dirty="0" smtClean="0">
                <a:solidFill>
                  <a:schemeClr val="tx2">
                    <a:satMod val="200000"/>
                  </a:schemeClr>
                </a:solidFill>
                <a:latin typeface="Sakkal Majalla" pitchFamily="2" charset="-78"/>
                <a:ea typeface="+mj-ea"/>
                <a:cs typeface="Sakkal Majalla" pitchFamily="2" charset="-78"/>
              </a:rPr>
              <a:t>وسيـــلة لنــقل الأفكار والمعلومات والحقائق المتعلقة بأمر من الأمور </a:t>
            </a:r>
            <a:r>
              <a:rPr lang="ar-SA" sz="3100" spc="-100" dirty="0" smtClean="0">
                <a:solidFill>
                  <a:schemeClr val="tx2">
                    <a:satMod val="200000"/>
                  </a:schemeClr>
                </a:solidFill>
                <a:latin typeface="Sakkal Majalla" pitchFamily="2" charset="-78"/>
                <a:ea typeface="+mj-ea"/>
                <a:cs typeface="Sakkal Majalla" pitchFamily="2" charset="-78"/>
              </a:rPr>
              <a:t> من </a:t>
            </a:r>
            <a:r>
              <a:rPr lang="ar-SA" sz="3100" spc="-100" dirty="0" smtClean="0">
                <a:solidFill>
                  <a:schemeClr val="tx2">
                    <a:satMod val="200000"/>
                  </a:schemeClr>
                </a:solidFill>
                <a:latin typeface="Sakkal Majalla" pitchFamily="2" charset="-78"/>
                <a:ea typeface="+mj-ea"/>
                <a:cs typeface="Sakkal Majalla" pitchFamily="2" charset="-78"/>
              </a:rPr>
              <a:t>مستوى إداري إلى مستوى إداري أعلى منه</a:t>
            </a:r>
            <a:r>
              <a:rPr lang="en-US" sz="3100" spc="-100" dirty="0" smtClean="0">
                <a:solidFill>
                  <a:schemeClr val="tx2">
                    <a:satMod val="200000"/>
                  </a:schemeClr>
                </a:solidFill>
                <a:latin typeface="Sakkal Majalla" pitchFamily="2" charset="-78"/>
                <a:ea typeface="+mj-ea"/>
                <a:cs typeface="Sakkal Majalla" pitchFamily="2" charset="-78"/>
              </a:rPr>
              <a:t>.</a:t>
            </a:r>
            <a:endParaRPr lang="en-US" sz="3100" spc="-100" dirty="0" smtClean="0">
              <a:solidFill>
                <a:schemeClr val="tx2">
                  <a:satMod val="200000"/>
                </a:schemeClr>
              </a:solidFill>
              <a:latin typeface="Sakkal Majalla" pitchFamily="2" charset="-78"/>
              <a:ea typeface="+mj-ea"/>
              <a:cs typeface="Sakkal Majalla" pitchFamily="2" charset="-78"/>
            </a:endParaRPr>
          </a:p>
        </p:txBody>
      </p:sp>
      <p:sp>
        <p:nvSpPr>
          <p:cNvPr id="4" name="Rectangle 3"/>
          <p:cNvSpPr/>
          <p:nvPr/>
        </p:nvSpPr>
        <p:spPr>
          <a:xfrm>
            <a:off x="4419600" y="304800"/>
            <a:ext cx="449580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مهارات إعداد التقارير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419600"/>
          </a:xfrm>
        </p:spPr>
        <p:txBody>
          <a:bodyPr>
            <a:normAutofit/>
          </a:bodyPr>
          <a:lstStyle/>
          <a:p>
            <a:pPr algn="r" rtl="1">
              <a:spcBef>
                <a:spcPct val="50000"/>
              </a:spcBef>
            </a:pPr>
            <a:r>
              <a:rPr lang="ar-SA" sz="3200" dirty="0" smtClean="0">
                <a:solidFill>
                  <a:schemeClr val="bg2">
                    <a:lumMod val="60000"/>
                    <a:lumOff val="40000"/>
                  </a:schemeClr>
                </a:solidFill>
                <a:latin typeface="Sakkal Majalla" pitchFamily="2" charset="-78"/>
                <a:cs typeface="Sakkal Majalla" pitchFamily="2" charset="-78"/>
              </a:rPr>
              <a:t>واضحاً </a:t>
            </a:r>
            <a:r>
              <a:rPr lang="ar-SA" sz="3200" b="1"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سهل </a:t>
            </a:r>
            <a:r>
              <a:rPr lang="ar-SA" sz="3200" dirty="0" smtClean="0">
                <a:latin typeface="Sakkal Majalla" pitchFamily="2" charset="-78"/>
                <a:cs typeface="Sakkal Majalla" pitchFamily="2" charset="-78"/>
              </a:rPr>
              <a:t>فهمه واستيعابه</a:t>
            </a:r>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a:t>
            </a:r>
            <a:endParaRPr lang="en-US" sz="3200" dirty="0" smtClean="0">
              <a:latin typeface="Sakkal Majalla" pitchFamily="2" charset="-78"/>
              <a:cs typeface="Sakkal Majalla" pitchFamily="2" charset="-78"/>
            </a:endParaRPr>
          </a:p>
          <a:p>
            <a:pPr algn="r" rtl="1">
              <a:spcBef>
                <a:spcPct val="50000"/>
              </a:spcBef>
            </a:pPr>
            <a:r>
              <a:rPr lang="ar-SA" sz="3200" dirty="0" smtClean="0">
                <a:solidFill>
                  <a:schemeClr val="bg2">
                    <a:lumMod val="60000"/>
                    <a:lumOff val="40000"/>
                  </a:schemeClr>
                </a:solidFill>
                <a:latin typeface="Sakkal Majalla" pitchFamily="2" charset="-78"/>
                <a:cs typeface="Sakkal Majalla" pitchFamily="2" charset="-78"/>
              </a:rPr>
              <a:t>موجزاً </a:t>
            </a:r>
            <a:r>
              <a:rPr lang="ar-SA" sz="3200" b="1"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بما </a:t>
            </a:r>
            <a:r>
              <a:rPr lang="ar-SA" sz="3200" dirty="0" smtClean="0">
                <a:latin typeface="Sakkal Majalla" pitchFamily="2" charset="-78"/>
                <a:cs typeface="Sakkal Majalla" pitchFamily="2" charset="-78"/>
              </a:rPr>
              <a:t>يكفي للغرض منه...</a:t>
            </a:r>
          </a:p>
          <a:p>
            <a:pPr algn="r" rtl="1">
              <a:spcBef>
                <a:spcPct val="50000"/>
              </a:spcBef>
            </a:pPr>
            <a:r>
              <a:rPr lang="ar-SA" sz="3200" dirty="0" smtClean="0">
                <a:solidFill>
                  <a:schemeClr val="bg2">
                    <a:lumMod val="60000"/>
                    <a:lumOff val="40000"/>
                  </a:schemeClr>
                </a:solidFill>
                <a:latin typeface="Sakkal Majalla" pitchFamily="2" charset="-78"/>
                <a:cs typeface="Sakkal Majalla" pitchFamily="2" charset="-78"/>
              </a:rPr>
              <a:t>كاملاً</a:t>
            </a:r>
            <a:r>
              <a:rPr lang="tr-TR" sz="3200" b="1" dirty="0" smtClean="0">
                <a:latin typeface="Sakkal Majalla" pitchFamily="2" charset="-78"/>
                <a:cs typeface="Sakkal Majalla" pitchFamily="2" charset="-78"/>
              </a:rPr>
              <a:t> </a:t>
            </a:r>
            <a:r>
              <a:rPr lang="ar-SA" sz="3200" b="1" dirty="0" smtClean="0">
                <a:latin typeface="Sakkal Majalla" pitchFamily="2" charset="-78"/>
                <a:cs typeface="Sakkal Majalla" pitchFamily="2" charset="-78"/>
              </a:rPr>
              <a:t>: </a:t>
            </a:r>
            <a:r>
              <a:rPr lang="ar-SA" sz="3200" b="1"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يغطي </a:t>
            </a:r>
            <a:r>
              <a:rPr lang="ar-SA" sz="3200" dirty="0" smtClean="0">
                <a:latin typeface="Sakkal Majalla" pitchFamily="2" charset="-78"/>
                <a:cs typeface="Sakkal Majalla" pitchFamily="2" charset="-78"/>
              </a:rPr>
              <a:t>كافة جوانب الموضوع...</a:t>
            </a:r>
          </a:p>
          <a:p>
            <a:pPr algn="r" rtl="1">
              <a:spcBef>
                <a:spcPct val="50000"/>
              </a:spcBef>
            </a:pPr>
            <a:r>
              <a:rPr lang="en-US" sz="3200" dirty="0" smtClean="0">
                <a:solidFill>
                  <a:schemeClr val="bg2">
                    <a:lumMod val="60000"/>
                    <a:lumOff val="40000"/>
                  </a:schemeClr>
                </a:solidFill>
                <a:latin typeface="Sakkal Majalla" pitchFamily="2" charset="-78"/>
                <a:cs typeface="Sakkal Majalla" pitchFamily="2" charset="-78"/>
              </a:rPr>
              <a:t> </a:t>
            </a:r>
            <a:r>
              <a:rPr lang="ar-SA" sz="3200" b="1" dirty="0" smtClean="0">
                <a:solidFill>
                  <a:schemeClr val="bg2">
                    <a:lumMod val="60000"/>
                    <a:lumOff val="40000"/>
                  </a:schemeClr>
                </a:solidFill>
                <a:latin typeface="Sakkal Majalla" pitchFamily="2" charset="-78"/>
                <a:cs typeface="Sakkal Majalla" pitchFamily="2" charset="-78"/>
              </a:rPr>
              <a:t>دقيقاً </a:t>
            </a:r>
            <a:r>
              <a:rPr lang="ar-SA" sz="3200" b="1" dirty="0" smtClean="0">
                <a:latin typeface="Sakkal Majalla" pitchFamily="2" charset="-78"/>
                <a:cs typeface="Sakkal Majalla" pitchFamily="2" charset="-78"/>
              </a:rPr>
              <a:t>:</a:t>
            </a:r>
            <a:r>
              <a:rPr lang="ar-SA" sz="3200" dirty="0" smtClean="0">
                <a:latin typeface="Sakkal Majalla" pitchFamily="2" charset="-78"/>
                <a:cs typeface="Sakkal Majalla" pitchFamily="2" charset="-78"/>
              </a:rPr>
              <a:t>  يحتوي </a:t>
            </a:r>
            <a:r>
              <a:rPr lang="ar-SA" sz="3200" dirty="0" smtClean="0">
                <a:latin typeface="Sakkal Majalla" pitchFamily="2" charset="-78"/>
                <a:cs typeface="Sakkal Majalla" pitchFamily="2" charset="-78"/>
              </a:rPr>
              <a:t>على معلومات صحيحة...</a:t>
            </a:r>
            <a:endParaRPr lang="en-US" sz="3200" dirty="0">
              <a:latin typeface="Sakkal Majalla" pitchFamily="2" charset="-78"/>
              <a:cs typeface="Sakkal Majalla" pitchFamily="2" charset="-78"/>
            </a:endParaRPr>
          </a:p>
        </p:txBody>
      </p:sp>
      <p:sp>
        <p:nvSpPr>
          <p:cNvPr id="4" name="Rectangle 3"/>
          <p:cNvSpPr/>
          <p:nvPr/>
        </p:nvSpPr>
        <p:spPr>
          <a:xfrm>
            <a:off x="4419600" y="304800"/>
            <a:ext cx="449580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التقرير يجب أن يكون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82000" cy="4419600"/>
          </a:xfrm>
        </p:spPr>
        <p:txBody>
          <a:bodyPr>
            <a:normAutofit lnSpcReduction="10000"/>
          </a:bodyPr>
          <a:lstStyle/>
          <a:p>
            <a:pPr algn="r" rtl="1">
              <a:spcBef>
                <a:spcPct val="50000"/>
              </a:spcBef>
              <a:buNone/>
            </a:pPr>
            <a:r>
              <a:rPr lang="ar-SA" sz="3200" dirty="0" smtClean="0">
                <a:latin typeface="Sakkal Majalla" pitchFamily="2" charset="-78"/>
                <a:cs typeface="Sakkal Majalla" pitchFamily="2" charset="-78"/>
              </a:rPr>
              <a:t>      * المقابلات الشخصية       </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Interviewing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المحادثة </a:t>
            </a:r>
            <a:r>
              <a:rPr lang="ar-SA" sz="3200" dirty="0" smtClean="0">
                <a:latin typeface="Sakkal Majalla" pitchFamily="2" charset="-78"/>
                <a:cs typeface="Sakkal Majalla" pitchFamily="2" charset="-78"/>
              </a:rPr>
              <a:t>التلفونية          </a:t>
            </a:r>
            <a:r>
              <a:rPr lang="en-US"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Telephone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العروض التقديمية</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Presentations           </a:t>
            </a:r>
            <a:r>
              <a:rPr lang="ar-SA"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كتابة </a:t>
            </a:r>
            <a:r>
              <a:rPr lang="ar-SA" sz="3200" dirty="0" smtClean="0">
                <a:latin typeface="Sakkal Majalla" pitchFamily="2" charset="-78"/>
                <a:cs typeface="Sakkal Majalla" pitchFamily="2" charset="-78"/>
              </a:rPr>
              <a:t>التقارير              </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Report </a:t>
            </a:r>
            <a:r>
              <a:rPr lang="en-US" sz="3200" dirty="0" smtClean="0">
                <a:latin typeface="Sakkal Majalla" pitchFamily="2" charset="-78"/>
                <a:cs typeface="Sakkal Majalla" pitchFamily="2" charset="-78"/>
              </a:rPr>
              <a:t>writing</a:t>
            </a:r>
            <a:r>
              <a:rPr lang="ar-SA"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الاجتماعات</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Meetings                                  </a:t>
            </a:r>
            <a:r>
              <a:rPr lang="ar-SA"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الملاحظه ودراسة العينات</a:t>
            </a:r>
            <a:r>
              <a:rPr lang="en-US" sz="3200" dirty="0" smtClean="0">
                <a:latin typeface="Sakkal Majalla" pitchFamily="2" charset="-78"/>
                <a:cs typeface="Sakkal Majalla" pitchFamily="2" charset="-78"/>
              </a:rPr>
              <a:t> Observations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الوثائق والمستندات</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Documents               </a:t>
            </a:r>
            <a:r>
              <a:rPr lang="en-US" sz="3200" dirty="0" smtClean="0">
                <a:latin typeface="Sakkal Majalla" pitchFamily="2" charset="-78"/>
                <a:cs typeface="Sakkal Majalla" pitchFamily="2" charset="-78"/>
              </a:rPr>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الاستبيان</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Referendum                               </a:t>
            </a:r>
            <a:r>
              <a:rPr lang="en-US" sz="3200" dirty="0" smtClean="0">
                <a:latin typeface="Sakkal Majalla" pitchFamily="2" charset="-78"/>
                <a:cs typeface="Sakkal Majalla" pitchFamily="2" charset="-78"/>
              </a:rPr>
              <a:t/>
            </a:r>
            <a:br>
              <a:rPr lang="en-US" sz="3200" dirty="0" smtClean="0">
                <a:latin typeface="Sakkal Majalla" pitchFamily="2" charset="-78"/>
                <a:cs typeface="Sakkal Majalla" pitchFamily="2" charset="-78"/>
              </a:rPr>
            </a:br>
            <a:r>
              <a:rPr lang="ar-SA" sz="3200" dirty="0" smtClean="0">
                <a:latin typeface="Sakkal Majalla" pitchFamily="2" charset="-78"/>
                <a:cs typeface="Sakkal Majalla" pitchFamily="2" charset="-78"/>
              </a:rPr>
              <a:t>* أجهزه الحاسب الآلي</a:t>
            </a:r>
            <a:r>
              <a:rPr lang="en-US" sz="3200" dirty="0" smtClean="0">
                <a:latin typeface="Sakkal Majalla" pitchFamily="2" charset="-78"/>
                <a:cs typeface="Sakkal Majalla" pitchFamily="2" charset="-78"/>
              </a:rPr>
              <a:t> </a:t>
            </a:r>
            <a:r>
              <a:rPr lang="en-US" sz="3200" dirty="0" smtClean="0">
                <a:latin typeface="Sakkal Majalla" pitchFamily="2" charset="-78"/>
                <a:cs typeface="Sakkal Majalla" pitchFamily="2" charset="-78"/>
              </a:rPr>
              <a:t>Computers               </a:t>
            </a:r>
            <a:endParaRPr lang="en-US" sz="3200" dirty="0" smtClean="0">
              <a:latin typeface="Sakkal Majalla" pitchFamily="2" charset="-78"/>
              <a:cs typeface="Sakkal Majalla" pitchFamily="2" charset="-78"/>
            </a:endParaRPr>
          </a:p>
        </p:txBody>
      </p:sp>
      <p:sp>
        <p:nvSpPr>
          <p:cNvPr id="4" name="Rectangle 3"/>
          <p:cNvSpPr/>
          <p:nvPr/>
        </p:nvSpPr>
        <p:spPr>
          <a:xfrm>
            <a:off x="2819400" y="304800"/>
            <a:ext cx="6096001"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أساليب الإتصالات المختلفة وهي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848600" cy="5715000"/>
          </a:xfrm>
        </p:spPr>
        <p:txBody>
          <a:bodyPr>
            <a:noAutofit/>
          </a:bodyPr>
          <a:lstStyle/>
          <a:p>
            <a:pPr algn="r" rtl="1">
              <a:spcBef>
                <a:spcPct val="50000"/>
              </a:spcBef>
            </a:pPr>
            <a:r>
              <a:rPr lang="ar-SA" sz="2800" dirty="0" smtClean="0">
                <a:solidFill>
                  <a:schemeClr val="bg2">
                    <a:lumMod val="60000"/>
                    <a:lumOff val="40000"/>
                  </a:schemeClr>
                </a:solidFill>
                <a:latin typeface="Sakkal Majalla" pitchFamily="2" charset="-78"/>
                <a:cs typeface="Sakkal Majalla" pitchFamily="2" charset="-78"/>
              </a:rPr>
              <a:t>حسب موضوعاتها </a:t>
            </a:r>
            <a:r>
              <a:rPr lang="ar-SA" sz="2800" b="1" dirty="0" smtClean="0">
                <a:latin typeface="Sakkal Majalla" pitchFamily="2" charset="-78"/>
                <a:cs typeface="Sakkal Majalla" pitchFamily="2" charset="-78"/>
              </a:rPr>
              <a:t>:</a:t>
            </a:r>
          </a:p>
          <a:p>
            <a:pPr marL="342900" algn="r" rtl="1">
              <a:buNone/>
            </a:pPr>
            <a:r>
              <a:rPr lang="ar-SA" sz="2800" dirty="0" smtClean="0">
                <a:latin typeface="Sakkal Majalla" pitchFamily="2" charset="-78"/>
                <a:cs typeface="Sakkal Majalla" pitchFamily="2" charset="-78"/>
              </a:rPr>
              <a:t>                     - </a:t>
            </a:r>
            <a:r>
              <a:rPr lang="ar-SA" sz="2800" dirty="0" smtClean="0">
                <a:latin typeface="Sakkal Majalla" pitchFamily="2" charset="-78"/>
                <a:cs typeface="Sakkal Majalla" pitchFamily="2" charset="-78"/>
              </a:rPr>
              <a:t>التقارير </a:t>
            </a:r>
            <a:r>
              <a:rPr lang="ar-SA" sz="2800" dirty="0" smtClean="0">
                <a:latin typeface="Sakkal Majalla" pitchFamily="2" charset="-78"/>
                <a:cs typeface="Sakkal Majalla" pitchFamily="2" charset="-78"/>
              </a:rPr>
              <a:t>الاخبارية</a:t>
            </a:r>
            <a:r>
              <a:rPr lang="en-US" sz="2800" dirty="0" smtClean="0">
                <a:latin typeface="Sakkal Majalla" pitchFamily="2" charset="-78"/>
                <a:cs typeface="Sakkal Majalla" pitchFamily="2" charset="-78"/>
              </a:rPr>
              <a:t>. </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 </a:t>
            </a:r>
            <a:r>
              <a:rPr lang="ar-SA" sz="2800" dirty="0" smtClean="0">
                <a:latin typeface="Sakkal Majalla" pitchFamily="2" charset="-78"/>
                <a:cs typeface="Sakkal Majalla" pitchFamily="2" charset="-78"/>
              </a:rPr>
              <a:t>التقارير التحليلية أو تقارير البحث والفحص .</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 </a:t>
            </a:r>
            <a:r>
              <a:rPr lang="ar-SA" sz="2800" dirty="0" smtClean="0">
                <a:latin typeface="Sakkal Majalla" pitchFamily="2" charset="-78"/>
                <a:cs typeface="Sakkal Majalla" pitchFamily="2" charset="-78"/>
              </a:rPr>
              <a:t>التقارير </a:t>
            </a:r>
            <a:r>
              <a:rPr lang="ar-SA" sz="2800" dirty="0" smtClean="0">
                <a:latin typeface="Sakkal Majalla" pitchFamily="2" charset="-78"/>
                <a:cs typeface="Sakkal Majalla" pitchFamily="2" charset="-78"/>
              </a:rPr>
              <a:t>المالية.</a:t>
            </a:r>
            <a:r>
              <a:rPr lang="en-US" sz="2800" dirty="0" smtClean="0">
                <a:latin typeface="Sakkal Majalla" pitchFamily="2" charset="-78"/>
                <a:cs typeface="Sakkal Majalla" pitchFamily="2" charset="-78"/>
              </a:rPr>
              <a:t> </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تقارير دورية.</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تقارير غير دورية.</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تقارير </a:t>
            </a:r>
            <a:r>
              <a:rPr lang="ar-SA" sz="2800" dirty="0" smtClean="0">
                <a:latin typeface="Sakkal Majalla" pitchFamily="2" charset="-78"/>
                <a:cs typeface="Sakkal Majalla" pitchFamily="2" charset="-78"/>
              </a:rPr>
              <a:t>احصائية </a:t>
            </a:r>
            <a:r>
              <a:rPr lang="ar-SA" sz="2800" dirty="0" smtClean="0">
                <a:latin typeface="Sakkal Majalla" pitchFamily="2" charset="-78"/>
                <a:cs typeface="Sakkal Majalla" pitchFamily="2" charset="-78"/>
              </a:rPr>
              <a:t>وتضمن بيانات في صورة كمية .</a:t>
            </a:r>
            <a:endParaRPr lang="ar-SA" sz="2800" dirty="0" smtClean="0">
              <a:latin typeface="Sakkal Majalla" pitchFamily="2" charset="-78"/>
              <a:cs typeface="Sakkal Majalla" pitchFamily="2" charset="-78"/>
            </a:endParaRPr>
          </a:p>
          <a:p>
            <a:pPr marL="342900" algn="r" rtl="1">
              <a:buNone/>
            </a:pPr>
            <a:r>
              <a:rPr lang="ar-SA" sz="2800" dirty="0" smtClean="0">
                <a:latin typeface="Sakkal Majalla" pitchFamily="2" charset="-78"/>
                <a:cs typeface="Sakkal Majalla" pitchFamily="2" charset="-78"/>
              </a:rPr>
              <a:t> </a:t>
            </a:r>
            <a:r>
              <a:rPr lang="ar-SA" sz="2800" dirty="0" smtClean="0">
                <a:latin typeface="Sakkal Majalla" pitchFamily="2" charset="-78"/>
                <a:cs typeface="Sakkal Majalla" pitchFamily="2" charset="-78"/>
              </a:rPr>
              <a:t>                    - </a:t>
            </a:r>
            <a:r>
              <a:rPr lang="ar-SA" sz="2800" dirty="0" smtClean="0">
                <a:latin typeface="Sakkal Majalla" pitchFamily="2" charset="-78"/>
                <a:cs typeface="Sakkal Majalla" pitchFamily="2" charset="-78"/>
              </a:rPr>
              <a:t>تقارير إدارية وتتعلق بعرض مشكلات إدارية </a:t>
            </a:r>
            <a:r>
              <a:rPr lang="ar-SA" sz="2800" dirty="0" smtClean="0">
                <a:latin typeface="Sakkal Majalla" pitchFamily="2" charset="-78"/>
                <a:cs typeface="Sakkal Majalla" pitchFamily="2" charset="-78"/>
              </a:rPr>
              <a:t>معينة .</a:t>
            </a:r>
            <a:endParaRPr lang="en-US" sz="2800" dirty="0" smtClean="0">
              <a:latin typeface="Sakkal Majalla" pitchFamily="2" charset="-78"/>
              <a:cs typeface="Sakkal Majalla" pitchFamily="2" charset="-78"/>
            </a:endParaRPr>
          </a:p>
          <a:p>
            <a:pPr marL="342900" algn="r" rtl="1">
              <a:buFont typeface="Wingdings" pitchFamily="2" charset="2"/>
              <a:buChar char="§"/>
            </a:pPr>
            <a:r>
              <a:rPr lang="ar-SA" sz="2800" dirty="0" smtClean="0">
                <a:solidFill>
                  <a:schemeClr val="bg2">
                    <a:lumMod val="60000"/>
                    <a:lumOff val="40000"/>
                  </a:schemeClr>
                </a:solidFill>
                <a:latin typeface="Sakkal Majalla" pitchFamily="2" charset="-78"/>
                <a:cs typeface="Sakkal Majalla" pitchFamily="2" charset="-78"/>
              </a:rPr>
              <a:t>حسب</a:t>
            </a:r>
            <a:r>
              <a:rPr lang="ar-SA" sz="2800" dirty="0" smtClean="0">
                <a:solidFill>
                  <a:schemeClr val="bg2">
                    <a:lumMod val="60000"/>
                    <a:lumOff val="40000"/>
                  </a:schemeClr>
                </a:solidFill>
                <a:latin typeface="Sakkal Majalla" pitchFamily="2" charset="-78"/>
                <a:cs typeface="Sakkal Majalla" pitchFamily="2" charset="-78"/>
              </a:rPr>
              <a:t> الصورة التي تخرج عليها </a:t>
            </a:r>
            <a:r>
              <a:rPr lang="ar-SA" sz="2800" b="1" dirty="0" smtClean="0">
                <a:latin typeface="Sakkal Majalla" pitchFamily="2" charset="-78"/>
                <a:cs typeface="Sakkal Majalla" pitchFamily="2" charset="-78"/>
              </a:rPr>
              <a:t>:  </a:t>
            </a:r>
          </a:p>
          <a:p>
            <a:pPr marL="1193292" lvl="3" algn="r" rtl="1">
              <a:buFont typeface="Courier New" pitchFamily="49" charset="0"/>
              <a:buChar char="o"/>
            </a:pPr>
            <a:r>
              <a:rPr lang="ar-SA" sz="2800" dirty="0" smtClean="0">
                <a:latin typeface="Sakkal Majalla" pitchFamily="2" charset="-78"/>
                <a:cs typeface="Sakkal Majalla" pitchFamily="2" charset="-78"/>
              </a:rPr>
              <a:t>تقارير شفهية .</a:t>
            </a:r>
          </a:p>
          <a:p>
            <a:pPr marL="1193292" lvl="3" algn="r" rtl="1">
              <a:buFont typeface="Courier New" pitchFamily="49" charset="0"/>
              <a:buChar char="o"/>
            </a:pPr>
            <a:r>
              <a:rPr lang="ar-SA" sz="2800" dirty="0" smtClean="0">
                <a:latin typeface="Sakkal Majalla" pitchFamily="2" charset="-78"/>
                <a:cs typeface="Sakkal Majalla" pitchFamily="2" charset="-78"/>
              </a:rPr>
              <a:t>تقارير مكتوبة .</a:t>
            </a:r>
            <a:endParaRPr lang="ar-SA" sz="2800" dirty="0" smtClean="0">
              <a:latin typeface="Sakkal Majalla" pitchFamily="2" charset="-78"/>
              <a:cs typeface="Sakkal Majalla" pitchFamily="2" charset="-78"/>
            </a:endParaRPr>
          </a:p>
        </p:txBody>
      </p:sp>
      <p:sp>
        <p:nvSpPr>
          <p:cNvPr id="4" name="Rectangle 3"/>
          <p:cNvSpPr/>
          <p:nvPr/>
        </p:nvSpPr>
        <p:spPr>
          <a:xfrm>
            <a:off x="6248400" y="304800"/>
            <a:ext cx="28956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أنواع التقارير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heckerboard(across)">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heckerboard(across)">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heckerboard(across)">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heckerboard(across)">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checkerboard(across)">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checkerboard(across)">
                                      <p:cBhvr>
                                        <p:cTn id="54" dur="500"/>
                                        <p:tgtEl>
                                          <p:spTgt spid="3">
                                            <p:txEl>
                                              <p:pRg st="8" end="8"/>
                                            </p:txEl>
                                          </p:spTgt>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heckerboard(across)">
                                      <p:cBhvr>
                                        <p:cTn id="57" dur="500"/>
                                        <p:tgtEl>
                                          <p:spTgt spid="3">
                                            <p:txEl>
                                              <p:pRg st="9" end="9"/>
                                            </p:txEl>
                                          </p:spTgt>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5181600"/>
          </a:xfrm>
        </p:spPr>
        <p:txBody>
          <a:bodyPr>
            <a:noAutofit/>
          </a:bodyPr>
          <a:lstStyle/>
          <a:p>
            <a:pPr marL="342900" algn="just" rtl="1">
              <a:buNone/>
            </a:pPr>
            <a:r>
              <a:rPr lang="ar-SA" sz="2800" dirty="0" smtClean="0">
                <a:solidFill>
                  <a:schemeClr val="bg2">
                    <a:lumMod val="60000"/>
                    <a:lumOff val="40000"/>
                  </a:schemeClr>
                </a:solidFill>
                <a:latin typeface="Sakkal Majalla" pitchFamily="2" charset="-78"/>
                <a:cs typeface="Sakkal Majalla" pitchFamily="2" charset="-78"/>
              </a:rPr>
              <a:t>1</a:t>
            </a:r>
            <a:r>
              <a:rPr lang="ar-SA" sz="3600" dirty="0" smtClean="0">
                <a:solidFill>
                  <a:schemeClr val="bg2">
                    <a:lumMod val="60000"/>
                    <a:lumOff val="40000"/>
                  </a:schemeClr>
                </a:solidFill>
                <a:latin typeface="Sakkal Majalla" pitchFamily="2" charset="-78"/>
                <a:cs typeface="Sakkal Majalla" pitchFamily="2" charset="-78"/>
              </a:rPr>
              <a:t>/ </a:t>
            </a:r>
            <a:r>
              <a:rPr lang="ar-SA" sz="3600" dirty="0" smtClean="0">
                <a:solidFill>
                  <a:schemeClr val="bg2">
                    <a:lumMod val="60000"/>
                    <a:lumOff val="40000"/>
                  </a:schemeClr>
                </a:solidFill>
                <a:latin typeface="Sakkal Majalla" pitchFamily="2" charset="-78"/>
                <a:cs typeface="Sakkal Majalla" pitchFamily="2" charset="-78"/>
              </a:rPr>
              <a:t>البعد الزماني: </a:t>
            </a:r>
            <a:r>
              <a:rPr lang="ar-SA" sz="3600" dirty="0" smtClean="0">
                <a:latin typeface="Sakkal Majalla" pitchFamily="2" charset="-78"/>
                <a:cs typeface="Sakkal Majalla" pitchFamily="2" charset="-78"/>
              </a:rPr>
              <a:t>الفترة التي يغطيها التقرير ووقت عرض التقرير، فكلما قرب وقت العرض من نهاية فترة التغطية كلما عظمت فائدة التقرير لإمكانية الانتفاع به عند التخطيط للمرحلة المستقبلية</a:t>
            </a:r>
            <a:r>
              <a:rPr lang="en-US" sz="3600" dirty="0" smtClean="0">
                <a:latin typeface="Sakkal Majalla" pitchFamily="2" charset="-78"/>
                <a:cs typeface="Sakkal Majalla" pitchFamily="2" charset="-78"/>
              </a:rPr>
              <a:t>. </a:t>
            </a:r>
            <a:endParaRPr lang="ar-SA" sz="3600" dirty="0" smtClean="0">
              <a:latin typeface="Sakkal Majalla" pitchFamily="2" charset="-78"/>
              <a:cs typeface="Sakkal Majalla" pitchFamily="2" charset="-78"/>
            </a:endParaRPr>
          </a:p>
          <a:p>
            <a:pPr marL="342900" algn="just" rtl="1">
              <a:buNone/>
            </a:pPr>
            <a:r>
              <a:rPr lang="ar-SA" sz="3600" dirty="0" smtClean="0">
                <a:solidFill>
                  <a:schemeClr val="bg2">
                    <a:lumMod val="60000"/>
                    <a:lumOff val="40000"/>
                  </a:schemeClr>
                </a:solidFill>
                <a:latin typeface="Sakkal Majalla" pitchFamily="2" charset="-78"/>
                <a:cs typeface="Sakkal Majalla" pitchFamily="2" charset="-78"/>
              </a:rPr>
              <a:t>2/ الشمولية والارتباط بالموضوع: </a:t>
            </a:r>
            <a:r>
              <a:rPr lang="ar-SA" sz="3600" dirty="0" smtClean="0">
                <a:latin typeface="Sakkal Majalla" pitchFamily="2" charset="-78"/>
                <a:cs typeface="Sakkal Majalla" pitchFamily="2" charset="-78"/>
              </a:rPr>
              <a:t>ويقصد بالشمولية أن يغطي التقرير كافة جوانب الموضوع ويجيب على كل التساؤلات المحتملة للقارئ، وذلك </a:t>
            </a:r>
            <a:r>
              <a:rPr lang="ar-SA" sz="3600" dirty="0" smtClean="0">
                <a:latin typeface="Sakkal Majalla" pitchFamily="2" charset="-78"/>
                <a:cs typeface="Sakkal Majalla" pitchFamily="2" charset="-78"/>
              </a:rPr>
              <a:t>توفيراً </a:t>
            </a:r>
            <a:r>
              <a:rPr lang="ar-SA" sz="3600" dirty="0" smtClean="0">
                <a:latin typeface="Sakkal Majalla" pitchFamily="2" charset="-78"/>
                <a:cs typeface="Sakkal Majalla" pitchFamily="2" charset="-78"/>
              </a:rPr>
              <a:t>لوقت القارئ ومعد التقرير</a:t>
            </a:r>
            <a:r>
              <a:rPr lang="en-US" sz="3600" dirty="0" smtClean="0">
                <a:latin typeface="Sakkal Majalla" pitchFamily="2" charset="-78"/>
                <a:cs typeface="Sakkal Majalla" pitchFamily="2" charset="-78"/>
              </a:rPr>
              <a:t>.</a:t>
            </a:r>
            <a:endParaRPr lang="ar-SA" sz="3600" dirty="0" smtClean="0">
              <a:latin typeface="Sakkal Majalla" pitchFamily="2" charset="-78"/>
              <a:cs typeface="Sakkal Majalla" pitchFamily="2" charset="-78"/>
            </a:endParaRPr>
          </a:p>
        </p:txBody>
      </p:sp>
      <p:sp>
        <p:nvSpPr>
          <p:cNvPr id="4" name="Rectangle 3"/>
          <p:cNvSpPr/>
          <p:nvPr/>
        </p:nvSpPr>
        <p:spPr>
          <a:xfrm>
            <a:off x="4419600" y="304800"/>
            <a:ext cx="47244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Font typeface="Wingdings" pitchFamily="2" charset="2"/>
              <a:buChar char="ü"/>
            </a:pP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akkal Majalla" pitchFamily="2" charset="-78"/>
                <a:cs typeface="Sakkal Majalla" pitchFamily="2" charset="-78"/>
              </a:rPr>
              <a:t>مواصفات التقرير الجيد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181600"/>
          </a:xfrm>
        </p:spPr>
        <p:txBody>
          <a:bodyPr>
            <a:noAutofit/>
          </a:bodyPr>
          <a:lstStyle/>
          <a:p>
            <a:pPr algn="just" rtl="1">
              <a:buNone/>
            </a:pPr>
            <a:r>
              <a:rPr lang="ar-SA" sz="3200" b="1" dirty="0" smtClean="0">
                <a:latin typeface="Sakkal Majalla" pitchFamily="2" charset="-78"/>
                <a:cs typeface="Sakkal Majalla" pitchFamily="2" charset="-78"/>
              </a:rPr>
              <a:t>3/ </a:t>
            </a:r>
            <a:r>
              <a:rPr lang="ar-SA" sz="3200" b="1" dirty="0" smtClean="0">
                <a:solidFill>
                  <a:schemeClr val="bg2">
                    <a:lumMod val="60000"/>
                    <a:lumOff val="40000"/>
                  </a:schemeClr>
                </a:solidFill>
                <a:latin typeface="Sakkal Majalla" pitchFamily="2" charset="-78"/>
                <a:cs typeface="Sakkal Majalla" pitchFamily="2" charset="-78"/>
              </a:rPr>
              <a:t>الدقة وصحة البيانات: </a:t>
            </a:r>
            <a:r>
              <a:rPr lang="ar-SA" sz="3200" dirty="0" smtClean="0">
                <a:latin typeface="Sakkal Majalla" pitchFamily="2" charset="-78"/>
                <a:cs typeface="Sakkal Majalla" pitchFamily="2" charset="-78"/>
              </a:rPr>
              <a:t>تعتبر دقة وصحة البيانات التي يتضمنها التقرير </a:t>
            </a:r>
            <a:r>
              <a:rPr lang="ar-SA" sz="3200" dirty="0" smtClean="0">
                <a:latin typeface="Sakkal Majalla" pitchFamily="2" charset="-78"/>
                <a:cs typeface="Sakkal Majalla" pitchFamily="2" charset="-78"/>
              </a:rPr>
              <a:t>عاملاً أساسياً </a:t>
            </a:r>
            <a:r>
              <a:rPr lang="ar-SA" sz="3200" dirty="0" smtClean="0">
                <a:latin typeface="Sakkal Majalla" pitchFamily="2" charset="-78"/>
                <a:cs typeface="Sakkal Majalla" pitchFamily="2" charset="-78"/>
              </a:rPr>
              <a:t>في الحكم على مدى جودته، ويتطلب ذلك من معد التقرير التأكد من المعلومات التي يعرضها، والإشارة </a:t>
            </a:r>
            <a:r>
              <a:rPr lang="ar-SA" sz="3200" dirty="0" smtClean="0">
                <a:latin typeface="Sakkal Majalla" pitchFamily="2" charset="-78"/>
                <a:cs typeface="Sakkal Majalla" pitchFamily="2" charset="-78"/>
              </a:rPr>
              <a:t>أحياناً </a:t>
            </a:r>
            <a:r>
              <a:rPr lang="ar-SA" sz="3200" dirty="0" smtClean="0">
                <a:latin typeface="Sakkal Majalla" pitchFamily="2" charset="-78"/>
                <a:cs typeface="Sakkal Majalla" pitchFamily="2" charset="-78"/>
              </a:rPr>
              <a:t>إلى مصدرها، وذلك حتى يكسب ثقة القارئ ويوفر له إمكانية الاعتماد على التقرير في اتخاذ قرار </a:t>
            </a:r>
            <a:r>
              <a:rPr lang="ar-SA" sz="3200" dirty="0" smtClean="0">
                <a:latin typeface="Sakkal Majalla" pitchFamily="2" charset="-78"/>
                <a:cs typeface="Sakkal Majalla" pitchFamily="2" charset="-78"/>
              </a:rPr>
              <a:t>معين</a:t>
            </a:r>
            <a:r>
              <a:rPr lang="ar-SA"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a:t>
            </a:r>
          </a:p>
          <a:p>
            <a:pPr algn="just" rtl="1">
              <a:buNone/>
            </a:pPr>
            <a:r>
              <a:rPr lang="ar-SA" sz="3200" dirty="0" smtClean="0">
                <a:latin typeface="Sakkal Majalla" pitchFamily="2" charset="-78"/>
                <a:cs typeface="Sakkal Majalla" pitchFamily="2" charset="-78"/>
              </a:rPr>
              <a:t> </a:t>
            </a:r>
            <a:r>
              <a:rPr lang="en-US" sz="3200" b="1" dirty="0" smtClean="0">
                <a:latin typeface="Sakkal Majalla" pitchFamily="2" charset="-78"/>
                <a:cs typeface="Sakkal Majalla" pitchFamily="2" charset="-78"/>
              </a:rPr>
              <a:t/>
            </a:r>
            <a:br>
              <a:rPr lang="en-US" sz="3200" b="1" dirty="0" smtClean="0">
                <a:latin typeface="Sakkal Majalla" pitchFamily="2" charset="-78"/>
                <a:cs typeface="Sakkal Majalla" pitchFamily="2" charset="-78"/>
              </a:rPr>
            </a:br>
            <a:r>
              <a:rPr lang="ar-SA" sz="3200" b="1" dirty="0" smtClean="0">
                <a:latin typeface="Sakkal Majalla" pitchFamily="2" charset="-78"/>
                <a:cs typeface="Sakkal Majalla" pitchFamily="2" charset="-78"/>
              </a:rPr>
              <a:t>4/ </a:t>
            </a:r>
            <a:r>
              <a:rPr lang="ar-SA" sz="3200" b="1" dirty="0" smtClean="0">
                <a:solidFill>
                  <a:schemeClr val="bg2">
                    <a:lumMod val="60000"/>
                    <a:lumOff val="40000"/>
                  </a:schemeClr>
                </a:solidFill>
                <a:latin typeface="Sakkal Majalla" pitchFamily="2" charset="-78"/>
                <a:cs typeface="Sakkal Majalla" pitchFamily="2" charset="-78"/>
              </a:rPr>
              <a:t>القدرة على الإقناع: </a:t>
            </a:r>
            <a:r>
              <a:rPr lang="ar-SA" sz="3200" dirty="0" smtClean="0">
                <a:latin typeface="Sakkal Majalla" pitchFamily="2" charset="-78"/>
                <a:cs typeface="Sakkal Majalla" pitchFamily="2" charset="-78"/>
              </a:rPr>
              <a:t>كلما كان التقرير قادراً على إقناع القارئ بوجهة نظر أو توصيات كاتبه، كلما زادت درجة جودته، ويساعد على ذلك كفاءة الكاتب وقدرته على التحليل والاستنتاج وعرض الأفكار..</a:t>
            </a:r>
            <a:endParaRPr lang="ar-SA" sz="3200" dirty="0">
              <a:latin typeface="Sakkal Majalla" pitchFamily="2" charset="-78"/>
              <a:cs typeface="Sakkal Majalla" pitchFamily="2" charset="-78"/>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181600"/>
          </a:xfrm>
        </p:spPr>
        <p:txBody>
          <a:bodyPr>
            <a:noAutofit/>
          </a:bodyPr>
          <a:lstStyle/>
          <a:p>
            <a:pPr marL="342900" algn="just" rtl="1">
              <a:buNone/>
            </a:pPr>
            <a:r>
              <a:rPr lang="ar-SA" sz="3200" b="1" dirty="0" smtClean="0">
                <a:latin typeface="Sakkal Majalla" pitchFamily="2" charset="-78"/>
                <a:cs typeface="Sakkal Majalla" pitchFamily="2" charset="-78"/>
              </a:rPr>
              <a:t>5/ </a:t>
            </a:r>
            <a:r>
              <a:rPr lang="ar-SA" sz="3200" b="1" dirty="0" smtClean="0">
                <a:solidFill>
                  <a:schemeClr val="bg2">
                    <a:lumMod val="60000"/>
                    <a:lumOff val="40000"/>
                  </a:schemeClr>
                </a:solidFill>
                <a:latin typeface="Sakkal Majalla" pitchFamily="2" charset="-78"/>
                <a:cs typeface="Sakkal Majalla" pitchFamily="2" charset="-78"/>
              </a:rPr>
              <a:t>أسلوب العرض: </a:t>
            </a:r>
            <a:r>
              <a:rPr lang="ar-SA" sz="3200" dirty="0" smtClean="0">
                <a:latin typeface="Sakkal Majalla" pitchFamily="2" charset="-78"/>
                <a:cs typeface="Sakkal Majalla" pitchFamily="2" charset="-78"/>
              </a:rPr>
              <a:t>يساعد أسلوب العرض بشكل مباشر في الحكم على جودة التقرير ويسهل مهمة القارئ، فلا شك أن التتابع المنطقي للأفكار والتكوين الهيكلي للتقرير ووجود عناوين رئيسية وفرعية وطريقه ثابتة للترقيم واستخدام وسائل إيضاح مناسبة، كل ذلك يعتبر عوامل مساعدة لرفع كفاءة وأسلوب عرض التقرير. </a:t>
            </a:r>
            <a:endParaRPr lang="ar-SA" sz="3200" dirty="0" smtClean="0">
              <a:latin typeface="Sakkal Majalla" pitchFamily="2" charset="-78"/>
              <a:cs typeface="Sakkal Majalla" pitchFamily="2" charset="-78"/>
            </a:endParaRPr>
          </a:p>
          <a:p>
            <a:pPr marL="342900" algn="just" rtl="1">
              <a:buNone/>
            </a:pPr>
            <a:endParaRPr lang="en-US" sz="3200" dirty="0" smtClean="0">
              <a:latin typeface="Sakkal Majalla" pitchFamily="2" charset="-78"/>
              <a:cs typeface="Sakkal Majalla" pitchFamily="2" charset="-78"/>
            </a:endParaRPr>
          </a:p>
          <a:p>
            <a:pPr marL="342900" algn="just" rtl="1">
              <a:buNone/>
            </a:pPr>
            <a:r>
              <a:rPr lang="ar-SA" sz="3200" b="1" dirty="0" smtClean="0">
                <a:latin typeface="Sakkal Majalla" pitchFamily="2" charset="-78"/>
                <a:cs typeface="Sakkal Majalla" pitchFamily="2" charset="-78"/>
              </a:rPr>
              <a:t>6/ </a:t>
            </a:r>
            <a:r>
              <a:rPr lang="ar-SA" sz="3200" b="1" dirty="0" smtClean="0">
                <a:solidFill>
                  <a:schemeClr val="bg2">
                    <a:lumMod val="60000"/>
                    <a:lumOff val="40000"/>
                  </a:schemeClr>
                </a:solidFill>
                <a:latin typeface="Sakkal Majalla" pitchFamily="2" charset="-78"/>
                <a:cs typeface="Sakkal Majalla" pitchFamily="2" charset="-78"/>
              </a:rPr>
              <a:t>الموضوعية: </a:t>
            </a:r>
            <a:r>
              <a:rPr lang="ar-SA" sz="3200" dirty="0" smtClean="0">
                <a:latin typeface="Sakkal Majalla" pitchFamily="2" charset="-78"/>
                <a:cs typeface="Sakkal Majalla" pitchFamily="2" charset="-78"/>
              </a:rPr>
              <a:t>معنى ذلك البعد عن المؤثرات الشخصية عند عرض المعلومات والحقائق وتحليلها، ولا نسمح لمواقفنا وآرائنا الشخصية بان تحدد شكل وموضوع المعلومات التي يعرضها التقرير .. </a:t>
            </a:r>
            <a:endParaRPr lang="ar-SA" sz="3200" dirty="0">
              <a:latin typeface="Sakkal Majalla" pitchFamily="2" charset="-78"/>
              <a:cs typeface="Sakkal Majalla" pitchFamily="2" charset="-78"/>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225</TotalTime>
  <Words>763</Words>
  <Application>Microsoft Office PowerPoint</Application>
  <PresentationFormat>On-screen Show (4:3)</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Metro</vt:lpstr>
      <vt:lpstr>إعداد/ أ.محمد جاد الله</vt:lpstr>
      <vt:lpstr>الهدف من الورشة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33</cp:revision>
  <dcterms:created xsi:type="dcterms:W3CDTF">2016-11-07T10:53:23Z</dcterms:created>
  <dcterms:modified xsi:type="dcterms:W3CDTF">2016-11-07T14:38:27Z</dcterms:modified>
</cp:coreProperties>
</file>