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26"/>
  </p:notesMasterIdLst>
  <p:sldIdLst>
    <p:sldId id="256" r:id="rId2"/>
    <p:sldId id="258" r:id="rId3"/>
    <p:sldId id="259" r:id="rId4"/>
    <p:sldId id="261" r:id="rId5"/>
    <p:sldId id="262" r:id="rId6"/>
    <p:sldId id="263" r:id="rId7"/>
    <p:sldId id="264" r:id="rId8"/>
    <p:sldId id="265" r:id="rId9"/>
    <p:sldId id="266" r:id="rId10"/>
    <p:sldId id="267" r:id="rId11"/>
    <p:sldId id="268" r:id="rId12"/>
    <p:sldId id="270" r:id="rId13"/>
    <p:sldId id="271" r:id="rId14"/>
    <p:sldId id="272" r:id="rId15"/>
    <p:sldId id="273" r:id="rId16"/>
    <p:sldId id="274" r:id="rId17"/>
    <p:sldId id="283" r:id="rId18"/>
    <p:sldId id="275" r:id="rId19"/>
    <p:sldId id="276" r:id="rId20"/>
    <p:sldId id="277" r:id="rId21"/>
    <p:sldId id="278" r:id="rId22"/>
    <p:sldId id="279" r:id="rId23"/>
    <p:sldId id="280" r:id="rId24"/>
    <p:sldId id="281"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CC"/>
    <a:srgbClr val="FFFFCC"/>
    <a:srgbClr val="008000"/>
    <a:srgbClr val="FF6600"/>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9237C45-57EA-4A8B-A676-7CD93D910749}" type="datetimeFigureOut">
              <a:rPr lang="en-US" smtClean="0"/>
              <a:t>11/7/2016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4BF0306-336F-4C9E-854B-742A50C5B86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BF0306-336F-4C9E-854B-742A50C5B863}" type="slidenum">
              <a:rPr lang="en-US" smtClean="0"/>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4BF0306-336F-4C9E-854B-742A50C5B863}" type="slidenum">
              <a:rPr lang="en-US" smtClean="0"/>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A4440276-327D-4B55-B3F2-D53591D40B52}" type="datetimeFigureOut">
              <a:rPr lang="en-US" smtClean="0"/>
              <a:pPr/>
              <a:t>11/7/2016</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E8B5B2D-A23D-485E-A32B-0E77DA6EEEC1}"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4440276-327D-4B55-B3F2-D53591D40B52}" type="datetimeFigureOut">
              <a:rPr lang="en-US" smtClean="0"/>
              <a:pPr/>
              <a:t>11/7/2016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8B5B2D-A23D-485E-A32B-0E77DA6EEE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4440276-327D-4B55-B3F2-D53591D40B52}" type="datetimeFigureOut">
              <a:rPr lang="en-US" smtClean="0"/>
              <a:pPr/>
              <a:t>11/7/2016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8B5B2D-A23D-485E-A32B-0E77DA6EEE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4440276-327D-4B55-B3F2-D53591D40B52}" type="datetimeFigureOut">
              <a:rPr lang="en-US" smtClean="0"/>
              <a:pPr/>
              <a:t>11/7/2016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E8B5B2D-A23D-485E-A32B-0E77DA6EEE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A4440276-327D-4B55-B3F2-D53591D40B52}" type="datetimeFigureOut">
              <a:rPr lang="en-US" smtClean="0"/>
              <a:pPr/>
              <a:t>11/7/2016</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E8B5B2D-A23D-485E-A32B-0E77DA6EEEC1}"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4440276-327D-4B55-B3F2-D53591D40B52}" type="datetimeFigureOut">
              <a:rPr lang="en-US" smtClean="0"/>
              <a:pPr/>
              <a:t>11/7/2016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DE8B5B2D-A23D-485E-A32B-0E77DA6EEEC1}"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4440276-327D-4B55-B3F2-D53591D40B52}" type="datetimeFigureOut">
              <a:rPr lang="en-US" smtClean="0"/>
              <a:pPr/>
              <a:t>11/7/2016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DE8B5B2D-A23D-485E-A32B-0E77DA6EEEC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4440276-327D-4B55-B3F2-D53591D40B52}" type="datetimeFigureOut">
              <a:rPr lang="en-US" smtClean="0"/>
              <a:pPr/>
              <a:t>11/7/2016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E8B5B2D-A23D-485E-A32B-0E77DA6EEEC1}"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A4440276-327D-4B55-B3F2-D53591D40B52}" type="datetimeFigureOut">
              <a:rPr lang="en-US" smtClean="0"/>
              <a:pPr/>
              <a:t>11/7/2016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E8B5B2D-A23D-485E-A32B-0E77DA6EEE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A4440276-327D-4B55-B3F2-D53591D40B52}" type="datetimeFigureOut">
              <a:rPr lang="en-US" smtClean="0"/>
              <a:pPr/>
              <a:t>11/7/2016</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E8B5B2D-A23D-485E-A32B-0E77DA6EEEC1}"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A4440276-327D-4B55-B3F2-D53591D40B52}" type="datetimeFigureOut">
              <a:rPr lang="en-US" smtClean="0"/>
              <a:pPr/>
              <a:t>11/7/2016</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DE8B5B2D-A23D-485E-A32B-0E77DA6EEEC1}"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duotone>
              <a:schemeClr val="accent2">
                <a:shade val="45000"/>
                <a:satMod val="135000"/>
              </a:schemeClr>
              <a:prstClr val="white"/>
            </a:duotone>
          </a:blip>
          <a:srcRect/>
          <a:tile tx="0" ty="0" sx="50000" sy="50000" flip="none" algn="t"/>
        </a:blipFill>
        <a:effectLst/>
      </p:bgPr>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A4440276-327D-4B55-B3F2-D53591D40B52}" type="datetimeFigureOut">
              <a:rPr lang="en-US" smtClean="0"/>
              <a:pPr/>
              <a:t>11/7/2016</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DE8B5B2D-A23D-485E-A32B-0E77DA6EEEC1}"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74000"/>
            <a:duotone>
              <a:schemeClr val="accent2">
                <a:shade val="45000"/>
                <a:satMod val="135000"/>
              </a:schemeClr>
              <a:prstClr val="white"/>
            </a:duotone>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828800"/>
          </a:xfrm>
        </p:spPr>
        <p:txBody>
          <a:bodyPr>
            <a:noAutofit/>
          </a:bodyPr>
          <a:lstStyle/>
          <a:p>
            <a:pPr algn="ctr" rtl="1"/>
            <a:r>
              <a:rPr lang="ar-SA" sz="9600" dirty="0" smtClean="0">
                <a:latin typeface="Sakkal Majalla" pitchFamily="2" charset="-78"/>
                <a:cs typeface="Sakkal Majalla" pitchFamily="2" charset="-78"/>
              </a:rPr>
              <a:t>كتــــــــابة المشاريع</a:t>
            </a:r>
            <a:endParaRPr lang="en-US" sz="9600" dirty="0">
              <a:latin typeface="Sakkal Majalla" pitchFamily="2" charset="-78"/>
              <a:cs typeface="Sakkal Majalla" pitchFamily="2" charset="-78"/>
            </a:endParaRPr>
          </a:p>
        </p:txBody>
      </p:sp>
      <p:sp>
        <p:nvSpPr>
          <p:cNvPr id="3" name="Subtitle 2"/>
          <p:cNvSpPr>
            <a:spLocks noGrp="1"/>
          </p:cNvSpPr>
          <p:nvPr>
            <p:ph type="subTitle" idx="1"/>
          </p:nvPr>
        </p:nvSpPr>
        <p:spPr>
          <a:xfrm>
            <a:off x="4724400" y="4495800"/>
            <a:ext cx="3581400" cy="685800"/>
          </a:xfrm>
          <a:solidFill>
            <a:schemeClr val="bg2">
              <a:lumMod val="40000"/>
              <a:lumOff val="60000"/>
            </a:schemeClr>
          </a:solidFill>
          <a:ln>
            <a:solidFill>
              <a:schemeClr val="accent1">
                <a:lumMod val="40000"/>
                <a:lumOff val="60000"/>
              </a:schemeClr>
            </a:solidFill>
          </a:ln>
          <a:effectLst>
            <a:innerShdw blurRad="63500" dist="50800" dir="13500000">
              <a:prstClr val="black">
                <a:alpha val="50000"/>
              </a:prstClr>
            </a:inn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dk1"/>
          </a:lnRef>
          <a:fillRef idx="2">
            <a:schemeClr val="dk1"/>
          </a:fillRef>
          <a:effectRef idx="1">
            <a:schemeClr val="dk1"/>
          </a:effectRef>
          <a:fontRef idx="minor">
            <a:schemeClr val="dk1"/>
          </a:fontRef>
        </p:style>
        <p:txBody>
          <a:bodyPr>
            <a:noAutofit/>
          </a:bodyPr>
          <a:lstStyle/>
          <a:p>
            <a:r>
              <a:rPr lang="ar-SA" sz="4400" b="1"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Sakkal Majalla" pitchFamily="2" charset="-78"/>
                <a:ea typeface="+mj-ea"/>
                <a:cs typeface="Sakkal Majalla" pitchFamily="2" charset="-78"/>
              </a:rPr>
              <a:t>إعداد : مبــارك علي </a:t>
            </a:r>
            <a:endParaRPr lang="en-US" sz="4400" b="1"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Sakkal Majalla" pitchFamily="2" charset="-78"/>
              <a:ea typeface="+mj-ea"/>
              <a:cs typeface="Sakkal Majalla" pitchFamily="2" charset="-78"/>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1" nodeType="clickEffect">
                                  <p:stCondLst>
                                    <p:cond delay="0"/>
                                  </p:stCondLst>
                                  <p:iterate type="lt">
                                    <p:tmPct val="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15" presetClass="entr" presetSubtype="0" fill="hold" grpId="0" nodeType="clickEffect">
                                  <p:stCondLst>
                                    <p:cond delay="0"/>
                                  </p:stCondLst>
                                  <p:childTnLst>
                                    <p:set>
                                      <p:cBhvr>
                                        <p:cTn id="17" dur="1" fill="hold">
                                          <p:stCondLst>
                                            <p:cond delay="0"/>
                                          </p:stCondLst>
                                        </p:cTn>
                                        <p:tgtEl>
                                          <p:spTgt spid="3">
                                            <p:bg/>
                                          </p:spTgt>
                                        </p:tgtEl>
                                        <p:attrNameLst>
                                          <p:attrName>style.visibility</p:attrName>
                                        </p:attrNameLst>
                                      </p:cBhvr>
                                      <p:to>
                                        <p:strVal val="visible"/>
                                      </p:to>
                                    </p:set>
                                    <p:anim calcmode="lin" valueType="num">
                                      <p:cBhvr>
                                        <p:cTn id="18" dur="1000" fill="hold"/>
                                        <p:tgtEl>
                                          <p:spTgt spid="3">
                                            <p:bg/>
                                          </p:spTgt>
                                        </p:tgtEl>
                                        <p:attrNameLst>
                                          <p:attrName>ppt_w</p:attrName>
                                        </p:attrNameLst>
                                      </p:cBhvr>
                                      <p:tavLst>
                                        <p:tav tm="0">
                                          <p:val>
                                            <p:fltVal val="0"/>
                                          </p:val>
                                        </p:tav>
                                        <p:tav tm="100000">
                                          <p:val>
                                            <p:strVal val="#ppt_w"/>
                                          </p:val>
                                        </p:tav>
                                      </p:tavLst>
                                    </p:anim>
                                    <p:anim calcmode="lin" valueType="num">
                                      <p:cBhvr>
                                        <p:cTn id="19" dur="1000" fill="hold"/>
                                        <p:tgtEl>
                                          <p:spTgt spid="3">
                                            <p:bg/>
                                          </p:spTgt>
                                        </p:tgtEl>
                                        <p:attrNameLst>
                                          <p:attrName>ppt_h</p:attrName>
                                        </p:attrNameLst>
                                      </p:cBhvr>
                                      <p:tavLst>
                                        <p:tav tm="0">
                                          <p:val>
                                            <p:fltVal val="0"/>
                                          </p:val>
                                        </p:tav>
                                        <p:tav tm="100000">
                                          <p:val>
                                            <p:strVal val="#ppt_h"/>
                                          </p:val>
                                        </p:tav>
                                      </p:tavLst>
                                    </p:anim>
                                    <p:anim calcmode="lin" valueType="num">
                                      <p:cBhvr>
                                        <p:cTn id="20" dur="1000" fill="hold"/>
                                        <p:tgtEl>
                                          <p:spTgt spid="3">
                                            <p:bg/>
                                          </p:spTgt>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3">
                                            <p:bg/>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2" fill="hold">
                      <p:stCondLst>
                        <p:cond delay="indefinite"/>
                      </p:stCondLst>
                      <p:childTnLst>
                        <p:par>
                          <p:cTn id="23" fill="hold">
                            <p:stCondLst>
                              <p:cond delay="0"/>
                            </p:stCondLst>
                            <p:childTnLst>
                              <p:par>
                                <p:cTn id="24" presetID="15" presetClass="entr" presetSubtype="0" fill="hold" grpId="0"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 calcmode="lin" valueType="num">
                                      <p:cBhvr>
                                        <p:cTn id="26"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7"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8"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229600" cy="1143000"/>
          </a:xfrm>
        </p:spPr>
        <p:txBody>
          <a:bodyPr>
            <a:normAutofit/>
          </a:bodyPr>
          <a:lstStyle/>
          <a:p>
            <a:pPr rtl="1">
              <a:buFont typeface="Wingdings" pitchFamily="2" charset="2"/>
              <a:buChar char="ü"/>
            </a:pP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الخطوة الثانية : صياغة فكرة المشروع</a:t>
            </a:r>
            <a:endParaRPr lang="en-US"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Content Placeholder 2"/>
          <p:cNvSpPr>
            <a:spLocks noGrp="1"/>
          </p:cNvSpPr>
          <p:nvPr>
            <p:ph idx="1"/>
          </p:nvPr>
        </p:nvSpPr>
        <p:spPr>
          <a:xfrm>
            <a:off x="1524000" y="1752601"/>
            <a:ext cx="6400800" cy="4191000"/>
          </a:xfrm>
        </p:spPr>
        <p:txBody>
          <a:bodyPr/>
          <a:lstStyle/>
          <a:p>
            <a:pPr algn="r" rtl="1">
              <a:lnSpc>
                <a:spcPct val="150000"/>
              </a:lnSpc>
            </a:pPr>
            <a:r>
              <a:rPr lang="ar-SA" dirty="0" smtClean="0">
                <a:latin typeface="Sakkal Majalla" pitchFamily="2" charset="-78"/>
                <a:cs typeface="Sakkal Majalla" pitchFamily="2" charset="-78"/>
              </a:rPr>
              <a:t>بيان المشكلة .</a:t>
            </a:r>
          </a:p>
          <a:p>
            <a:pPr algn="r" rtl="1">
              <a:lnSpc>
                <a:spcPct val="150000"/>
              </a:lnSpc>
            </a:pPr>
            <a:r>
              <a:rPr lang="ar-SA" dirty="0" smtClean="0">
                <a:latin typeface="Sakkal Majalla" pitchFamily="2" charset="-78"/>
                <a:cs typeface="Sakkal Majalla" pitchFamily="2" charset="-78"/>
              </a:rPr>
              <a:t>الأهداف الفرعية .</a:t>
            </a:r>
          </a:p>
          <a:p>
            <a:pPr algn="r" rtl="1">
              <a:lnSpc>
                <a:spcPct val="150000"/>
              </a:lnSpc>
            </a:pPr>
            <a:r>
              <a:rPr lang="ar-SA" dirty="0" smtClean="0">
                <a:latin typeface="Sakkal Majalla" pitchFamily="2" charset="-78"/>
                <a:cs typeface="Sakkal Majalla" pitchFamily="2" charset="-78"/>
              </a:rPr>
              <a:t>الأنشطة .</a:t>
            </a:r>
          </a:p>
          <a:p>
            <a:pPr algn="r" rtl="1">
              <a:lnSpc>
                <a:spcPct val="150000"/>
              </a:lnSpc>
            </a:pPr>
            <a:r>
              <a:rPr lang="ar-SA" dirty="0" smtClean="0">
                <a:latin typeface="Sakkal Majalla" pitchFamily="2" charset="-78"/>
                <a:cs typeface="Sakkal Majalla" pitchFamily="2" charset="-78"/>
              </a:rPr>
              <a:t>المتابعة والتقييم .</a:t>
            </a:r>
          </a:p>
          <a:p>
            <a:pPr algn="r" rtl="1">
              <a:lnSpc>
                <a:spcPct val="150000"/>
              </a:lnSpc>
            </a:pPr>
            <a:r>
              <a:rPr lang="ar-SA" dirty="0" smtClean="0">
                <a:latin typeface="Sakkal Majalla" pitchFamily="2" charset="-78"/>
                <a:cs typeface="Sakkal Majalla" pitchFamily="2" charset="-78"/>
              </a:rPr>
              <a:t>الميزانية .</a:t>
            </a:r>
          </a:p>
          <a:p>
            <a:pPr algn="r" rtl="1"/>
            <a:endParaRPr lang="ar-SA"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1"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heckerboard(across)">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checkerboard(across)">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checkerboard(across)">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checkerboard(across)">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checkerboard(across)">
                                      <p:cBhvr>
                                        <p:cTn id="3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buFont typeface="Wingdings" pitchFamily="2" charset="2"/>
              <a:buChar char="ü"/>
            </a:pP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الخطوة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الثا</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لث</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ة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كتابة بيان مقنع للمشكلة</a:t>
            </a:r>
            <a:endParaRPr lang="en-US"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Content Placeholder 2"/>
          <p:cNvSpPr>
            <a:spLocks noGrp="1"/>
          </p:cNvSpPr>
          <p:nvPr>
            <p:ph idx="1"/>
          </p:nvPr>
        </p:nvSpPr>
        <p:spPr>
          <a:xfrm>
            <a:off x="304800" y="1524000"/>
            <a:ext cx="8229600" cy="5029199"/>
          </a:xfrm>
        </p:spPr>
        <p:txBody>
          <a:bodyPr>
            <a:normAutofit fontScale="85000" lnSpcReduction="20000"/>
          </a:bodyPr>
          <a:lstStyle/>
          <a:p>
            <a:pPr algn="just" rtl="1">
              <a:buNone/>
            </a:pPr>
            <a:r>
              <a:rPr lang="ar-SA" dirty="0" smtClean="0">
                <a:latin typeface="Sakkal Majalla" pitchFamily="2" charset="-78"/>
                <a:cs typeface="Sakkal Majalla" pitchFamily="2" charset="-78"/>
              </a:rPr>
              <a:t>             يصف بيان المشكلة الظرف أو الظروف الحرجة أو إحتياجات المجتمع التي تؤثر على أفراد محددين أو أشياء محددة في مكان وزمان محددين .</a:t>
            </a:r>
          </a:p>
          <a:p>
            <a:pPr algn="just" rtl="1">
              <a:buNone/>
            </a:pPr>
            <a:r>
              <a:rPr lang="ar-SA" dirty="0" smtClean="0">
                <a:latin typeface="Sakkal Majalla" pitchFamily="2" charset="-78"/>
                <a:cs typeface="Sakkal Majalla" pitchFamily="2" charset="-78"/>
              </a:rPr>
              <a:t>      بعد تحضير بيان المشكلة كان لازماً على المانحين قبول مشروع المنظمة الذي يكون :</a:t>
            </a:r>
          </a:p>
          <a:p>
            <a:pPr algn="just" rtl="1">
              <a:buClr>
                <a:srgbClr val="FFC000"/>
              </a:buClr>
            </a:pPr>
            <a:r>
              <a:rPr lang="ar-SA" dirty="0" smtClean="0">
                <a:latin typeface="Sakkal Majalla" pitchFamily="2" charset="-78"/>
                <a:cs typeface="Sakkal Majalla" pitchFamily="2" charset="-78"/>
              </a:rPr>
              <a:t>متوافقاً </a:t>
            </a:r>
            <a:r>
              <a:rPr lang="ar-SA" dirty="0" smtClean="0">
                <a:latin typeface="Sakkal Majalla" pitchFamily="2" charset="-78"/>
                <a:cs typeface="Sakkal Majalla" pitchFamily="2" charset="-78"/>
              </a:rPr>
              <a:t>مع حاجة أساسية في المجتمع </a:t>
            </a:r>
          </a:p>
          <a:p>
            <a:pPr algn="just" rtl="1">
              <a:buClr>
                <a:srgbClr val="FFC000"/>
              </a:buClr>
            </a:pPr>
            <a:r>
              <a:rPr lang="ar-SA" dirty="0" smtClean="0">
                <a:latin typeface="Sakkal Majalla" pitchFamily="2" charset="-78"/>
                <a:cs typeface="Sakkal Majalla" pitchFamily="2" charset="-78"/>
              </a:rPr>
              <a:t>ذو علاقة بأغراض وأهداف المنظمة.</a:t>
            </a:r>
            <a:endParaRPr lang="ar-SA" dirty="0" smtClean="0">
              <a:latin typeface="Sakkal Majalla" pitchFamily="2" charset="-78"/>
              <a:cs typeface="Sakkal Majalla" pitchFamily="2" charset="-78"/>
            </a:endParaRPr>
          </a:p>
          <a:p>
            <a:pPr algn="just" rtl="1">
              <a:buClr>
                <a:srgbClr val="FFC000"/>
              </a:buClr>
            </a:pPr>
            <a:r>
              <a:rPr lang="ar-SA" dirty="0" smtClean="0">
                <a:latin typeface="Sakkal Majalla" pitchFamily="2" charset="-78"/>
                <a:cs typeface="Sakkal Majalla" pitchFamily="2" charset="-78"/>
              </a:rPr>
              <a:t>مدعوم بدليل من مصادر عدة :</a:t>
            </a:r>
          </a:p>
          <a:p>
            <a:pPr lvl="4" algn="just" rtl="1">
              <a:buFont typeface="Courier New" pitchFamily="49" charset="0"/>
              <a:buChar char="o"/>
            </a:pPr>
            <a:r>
              <a:rPr lang="ar-SA" sz="3300" dirty="0" smtClean="0">
                <a:latin typeface="Sakkal Majalla" pitchFamily="2" charset="-78"/>
                <a:cs typeface="Sakkal Majalla" pitchFamily="2" charset="-78"/>
              </a:rPr>
              <a:t>خبرة المنظمة .</a:t>
            </a:r>
          </a:p>
          <a:p>
            <a:pPr lvl="4" algn="just" rtl="1">
              <a:buFont typeface="Courier New" pitchFamily="49" charset="0"/>
              <a:buChar char="o"/>
            </a:pPr>
            <a:r>
              <a:rPr lang="ar-SA" sz="3300" dirty="0" smtClean="0">
                <a:latin typeface="Sakkal Majalla" pitchFamily="2" charset="-78"/>
                <a:cs typeface="Sakkal Majalla" pitchFamily="2" charset="-78"/>
              </a:rPr>
              <a:t>شهادات من أفراد أو منظمات لها معرفة بموضوع المشروع .</a:t>
            </a:r>
          </a:p>
          <a:p>
            <a:pPr lvl="4" algn="just" rtl="1">
              <a:buFont typeface="Courier New" pitchFamily="49" charset="0"/>
              <a:buChar char="o"/>
            </a:pPr>
            <a:r>
              <a:rPr lang="ar-SA" sz="3300" dirty="0" smtClean="0">
                <a:latin typeface="Sakkal Majalla" pitchFamily="2" charset="-78"/>
                <a:cs typeface="Sakkal Majalla" pitchFamily="2" charset="-78"/>
              </a:rPr>
              <a:t>إحصائيات من مصادر معتمدة .</a:t>
            </a:r>
          </a:p>
          <a:p>
            <a:pPr lvl="4" algn="just" rtl="1">
              <a:buFont typeface="Courier New" pitchFamily="49" charset="0"/>
              <a:buChar char="o"/>
            </a:pPr>
            <a:r>
              <a:rPr lang="ar-SA" sz="3300" dirty="0" smtClean="0">
                <a:latin typeface="Sakkal Majalla" pitchFamily="2" charset="-78"/>
                <a:cs typeface="Sakkal Majalla" pitchFamily="2" charset="-78"/>
              </a:rPr>
              <a:t>الواقعية في تقدير حجم ومجال عمل منظمتك .</a:t>
            </a:r>
          </a:p>
          <a:p>
            <a:pPr lvl="4" algn="just" rtl="1">
              <a:buFont typeface="Courier New" pitchFamily="49" charset="0"/>
              <a:buChar char="o"/>
            </a:pPr>
            <a:r>
              <a:rPr lang="ar-SA" sz="3300" dirty="0" smtClean="0">
                <a:latin typeface="Sakkal Majalla" pitchFamily="2" charset="-78"/>
                <a:cs typeface="Sakkal Majalla" pitchFamily="2" charset="-78"/>
              </a:rPr>
              <a:t>تحديد بيان المشكلة من قلب قاعدتك الجماهيرية وعبر فيها عن حاجة مجتمعك وليس حاجة منظمتك .</a:t>
            </a:r>
            <a:endParaRPr lang="ar-SA" sz="3300" dirty="0" smtClean="0">
              <a:latin typeface="Sakkal Majalla" pitchFamily="2" charset="-78"/>
              <a:cs typeface="Sakkal Majalla" pitchFamily="2" charset="-78"/>
            </a:endParaRPr>
          </a:p>
          <a:p>
            <a:pPr algn="r" rtl="1">
              <a:buNone/>
            </a:pPr>
            <a:endParaRPr lang="ar-SA"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checkerboard(across)">
                                      <p:cBhvr>
                                        <p:cTn id="29" dur="500"/>
                                        <p:tgtEl>
                                          <p:spTgt spid="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checkerboard(across)">
                                      <p:cBhvr>
                                        <p:cTn id="34" dur="500"/>
                                        <p:tgtEl>
                                          <p:spTgt spid="3">
                                            <p:txEl>
                                              <p:pRg st="3" end="3"/>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checkerboard(across)">
                                      <p:cBhvr>
                                        <p:cTn id="39" dur="500"/>
                                        <p:tgtEl>
                                          <p:spTgt spid="3">
                                            <p:txEl>
                                              <p:pRg st="4" end="4"/>
                                            </p:txEl>
                                          </p:spTgt>
                                        </p:tgtEl>
                                      </p:cBhvr>
                                    </p:animEffect>
                                  </p:childTnLst>
                                </p:cTn>
                              </p:par>
                              <p:par>
                                <p:cTn id="40" presetID="9" presetClass="entr" presetSubtype="0" fill="hold" grpId="0" nodeType="with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dissolve">
                                      <p:cBhvr>
                                        <p:cTn id="42" dur="500"/>
                                        <p:tgtEl>
                                          <p:spTgt spid="3">
                                            <p:txEl>
                                              <p:pRg st="5" end="5"/>
                                            </p:txEl>
                                          </p:spTgt>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dissolve">
                                      <p:cBhvr>
                                        <p:cTn id="45" dur="500"/>
                                        <p:tgtEl>
                                          <p:spTgt spid="3">
                                            <p:txEl>
                                              <p:pRg st="6" end="6"/>
                                            </p:txEl>
                                          </p:spTgt>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dissolve">
                                      <p:cBhvr>
                                        <p:cTn id="48" dur="500"/>
                                        <p:tgtEl>
                                          <p:spTgt spid="3">
                                            <p:txEl>
                                              <p:pRg st="7" end="7"/>
                                            </p:txEl>
                                          </p:spTgt>
                                        </p:tgtEl>
                                      </p:cBhvr>
                                    </p:animEffect>
                                  </p:childTnLst>
                                </p:cTn>
                              </p:par>
                              <p:par>
                                <p:cTn id="49" presetID="9" presetClass="entr" presetSubtype="0" fill="hold" grpId="0"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dissolve">
                                      <p:cBhvr>
                                        <p:cTn id="51" dur="500"/>
                                        <p:tgtEl>
                                          <p:spTgt spid="3">
                                            <p:txEl>
                                              <p:pRg st="8" end="8"/>
                                            </p:txEl>
                                          </p:spTgt>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Effect transition="in" filter="dissolve">
                                      <p:cBhvr>
                                        <p:cTn id="54"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buFont typeface="Wingdings" pitchFamily="2" charset="2"/>
              <a:buChar char="ü"/>
            </a:pP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الخطوة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الرابعة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تحديد الأهداف والأهداف الفرعية</a:t>
            </a:r>
            <a:endParaRPr lang="en-US"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Content Placeholder 2"/>
          <p:cNvSpPr>
            <a:spLocks noGrp="1"/>
          </p:cNvSpPr>
          <p:nvPr>
            <p:ph idx="1"/>
          </p:nvPr>
        </p:nvSpPr>
        <p:spPr>
          <a:xfrm>
            <a:off x="304800" y="1524000"/>
            <a:ext cx="8229600" cy="5029199"/>
          </a:xfrm>
        </p:spPr>
        <p:txBody>
          <a:bodyPr>
            <a:normAutofit fontScale="77500" lnSpcReduction="20000"/>
          </a:bodyPr>
          <a:lstStyle/>
          <a:p>
            <a:pPr algn="just" rtl="1">
              <a:buClr>
                <a:srgbClr val="FFC000"/>
              </a:buClr>
            </a:pPr>
            <a:r>
              <a:rPr lang="ar-SA" dirty="0" smtClean="0">
                <a:latin typeface="Sakkal Majalla" pitchFamily="2" charset="-78"/>
                <a:cs typeface="Sakkal Majalla" pitchFamily="2" charset="-78"/>
              </a:rPr>
              <a:t>تعريف الأهداف :</a:t>
            </a:r>
          </a:p>
          <a:p>
            <a:pPr algn="just" rtl="1">
              <a:buClr>
                <a:srgbClr val="FFC000"/>
              </a:buClr>
              <a:buNone/>
            </a:pPr>
            <a:r>
              <a:rPr lang="ar-SA" dirty="0" smtClean="0">
                <a:latin typeface="Sakkal Majalla" pitchFamily="2" charset="-78"/>
                <a:cs typeface="Sakkal Majalla" pitchFamily="2" charset="-78"/>
              </a:rPr>
              <a:t> </a:t>
            </a:r>
            <a:r>
              <a:rPr lang="ar-SA" dirty="0" smtClean="0">
                <a:latin typeface="Sakkal Majalla" pitchFamily="2" charset="-78"/>
                <a:cs typeface="Sakkal Majalla" pitchFamily="2" charset="-78"/>
              </a:rPr>
              <a:t>          عبارة عن عريضة واسعة تعبر عن الهدف الأعلى للتغيير المزمع القيام به (نتيجة لا يمكن الحصول عليها في مدة زمنية قصيرة ومن خلال مشروع واحد فقط)فلكل مشروع هدف واحد فقط .</a:t>
            </a:r>
            <a:endParaRPr lang="ar-SA" dirty="0" smtClean="0">
              <a:latin typeface="Sakkal Majalla" pitchFamily="2" charset="-78"/>
              <a:cs typeface="Sakkal Majalla" pitchFamily="2" charset="-78"/>
            </a:endParaRPr>
          </a:p>
          <a:p>
            <a:pPr algn="just" rtl="1">
              <a:buClr>
                <a:srgbClr val="FFC000"/>
              </a:buClr>
            </a:pPr>
            <a:r>
              <a:rPr lang="ar-SA" dirty="0" smtClean="0">
                <a:latin typeface="Sakkal Majalla" pitchFamily="2" charset="-78"/>
                <a:cs typeface="Sakkal Majalla" pitchFamily="2" charset="-78"/>
              </a:rPr>
              <a:t>تعربف الأهداف الفرعية :</a:t>
            </a:r>
            <a:endParaRPr lang="en-US" dirty="0" smtClean="0">
              <a:latin typeface="Sakkal Majalla" pitchFamily="2" charset="-78"/>
              <a:cs typeface="Sakkal Majalla" pitchFamily="2" charset="-78"/>
            </a:endParaRPr>
          </a:p>
          <a:p>
            <a:pPr algn="just" rtl="1">
              <a:buClr>
                <a:srgbClr val="FFC000"/>
              </a:buClr>
              <a:buNone/>
            </a:pPr>
            <a:r>
              <a:rPr lang="en-US" dirty="0" smtClean="0">
                <a:latin typeface="Sakkal Majalla" pitchFamily="2" charset="-78"/>
                <a:cs typeface="Sakkal Majalla" pitchFamily="2" charset="-78"/>
              </a:rPr>
              <a:t> </a:t>
            </a:r>
            <a:r>
              <a:rPr lang="en-US" dirty="0" smtClean="0">
                <a:latin typeface="Sakkal Majalla" pitchFamily="2" charset="-78"/>
                <a:cs typeface="Sakkal Majalla" pitchFamily="2" charset="-78"/>
              </a:rPr>
              <a:t>              </a:t>
            </a:r>
            <a:r>
              <a:rPr lang="ar-SA" dirty="0" smtClean="0">
                <a:latin typeface="Sakkal Majalla" pitchFamily="2" charset="-78"/>
                <a:cs typeface="Sakkal Majalla" pitchFamily="2" charset="-78"/>
              </a:rPr>
              <a:t> يجب أن يكون الهدف الفرعي قابل للقياس ، محدد بوقت والذي تتوقع المنظمة تحقيقه بإعتباره جزء من المنحة (</a:t>
            </a:r>
            <a:r>
              <a:rPr lang="en-US" sz="31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SMART</a:t>
            </a:r>
            <a:r>
              <a:rPr lang="ar-SA" dirty="0" smtClean="0">
                <a:latin typeface="Sakkal Majalla" pitchFamily="2" charset="-78"/>
                <a:cs typeface="Sakkal Majalla" pitchFamily="2" charset="-78"/>
              </a:rPr>
              <a:t>)</a:t>
            </a:r>
            <a:r>
              <a:rPr lang="en-US" dirty="0" smtClean="0">
                <a:latin typeface="Sakkal Majalla" pitchFamily="2" charset="-78"/>
                <a:cs typeface="Sakkal Majalla" pitchFamily="2" charset="-78"/>
              </a:rPr>
              <a:t>  </a:t>
            </a:r>
            <a:r>
              <a:rPr lang="ar-SA" dirty="0" smtClean="0">
                <a:latin typeface="Sakkal Majalla" pitchFamily="2" charset="-78"/>
                <a:cs typeface="Sakkal Majalla" pitchFamily="2" charset="-78"/>
              </a:rPr>
              <a:t> ويمكن للمشروع أن يكون له عدة أهداف فرعية على أن لا تتجاوز (</a:t>
            </a:r>
            <a:r>
              <a:rPr lang="en-US" b="1" dirty="0" smtClean="0">
                <a:latin typeface="Sakkal Majalla" pitchFamily="2" charset="-78"/>
                <a:cs typeface="Sakkal Majalla" pitchFamily="2" charset="-78"/>
              </a:rPr>
              <a:t>4 -3</a:t>
            </a:r>
            <a:r>
              <a:rPr lang="en-US" dirty="0" smtClean="0">
                <a:latin typeface="Sakkal Majalla" pitchFamily="2" charset="-78"/>
                <a:cs typeface="Sakkal Majalla" pitchFamily="2" charset="-78"/>
              </a:rPr>
              <a:t> </a:t>
            </a:r>
            <a:r>
              <a:rPr lang="ar-SA" dirty="0" smtClean="0">
                <a:latin typeface="Sakkal Majalla" pitchFamily="2" charset="-78"/>
                <a:cs typeface="Sakkal Majalla" pitchFamily="2" charset="-78"/>
              </a:rPr>
              <a:t>) لتكون واقعية .</a:t>
            </a:r>
            <a:endParaRPr lang="en-US" dirty="0" smtClean="0">
              <a:latin typeface="Sakkal Majalla" pitchFamily="2" charset="-78"/>
              <a:cs typeface="Sakkal Majalla" pitchFamily="2" charset="-78"/>
            </a:endParaRPr>
          </a:p>
          <a:p>
            <a:pPr algn="just" rtl="1">
              <a:buClr>
                <a:srgbClr val="FFC000"/>
              </a:buClr>
            </a:pPr>
            <a:r>
              <a:rPr lang="ar-SA" dirty="0" smtClean="0">
                <a:latin typeface="Sakkal Majalla" pitchFamily="2" charset="-78"/>
                <a:cs typeface="Sakkal Majalla" pitchFamily="2" charset="-78"/>
              </a:rPr>
              <a:t>صياغة الأهداف والأهداف الفرعية </a:t>
            </a:r>
            <a:r>
              <a:rPr lang="ar-SA" dirty="0" smtClean="0">
                <a:latin typeface="Sakkal Majalla" pitchFamily="2" charset="-78"/>
                <a:cs typeface="Sakkal Majalla" pitchFamily="2" charset="-78"/>
              </a:rPr>
              <a:t>:</a:t>
            </a:r>
          </a:p>
          <a:p>
            <a:pPr lvl="4" algn="just" rtl="1">
              <a:buFont typeface="Courier New" pitchFamily="49" charset="0"/>
              <a:buChar char="o"/>
            </a:pPr>
            <a:r>
              <a:rPr lang="ar-SA" sz="3300" dirty="0" smtClean="0">
                <a:latin typeface="Sakkal Majalla" pitchFamily="2" charset="-78"/>
                <a:cs typeface="Sakkal Majalla" pitchFamily="2" charset="-78"/>
              </a:rPr>
              <a:t>يجب أن تصاغ بمصطلحات كمية .</a:t>
            </a:r>
          </a:p>
          <a:p>
            <a:pPr lvl="4" algn="just" rtl="1">
              <a:buFont typeface="Courier New" pitchFamily="49" charset="0"/>
              <a:buChar char="o"/>
            </a:pPr>
            <a:r>
              <a:rPr lang="ar-SA" sz="3300" dirty="0" smtClean="0">
                <a:latin typeface="Sakkal Majalla" pitchFamily="2" charset="-78"/>
                <a:cs typeface="Sakkal Majalla" pitchFamily="2" charset="-78"/>
              </a:rPr>
              <a:t>يجب أن تكون على شكل مخرجات المشروع أي أنها يجب أن تحدد نتائج النشاط وليس مجرد وصف لطرائق تنفيذ المشروع  .</a:t>
            </a:r>
          </a:p>
          <a:p>
            <a:pPr lvl="4" algn="just" rtl="1">
              <a:buFont typeface="Courier New" pitchFamily="49" charset="0"/>
              <a:buChar char="o"/>
            </a:pPr>
            <a:r>
              <a:rPr lang="ar-SA" sz="3300" dirty="0" smtClean="0">
                <a:latin typeface="Sakkal Majalla" pitchFamily="2" charset="-78"/>
                <a:cs typeface="Sakkal Majalla" pitchFamily="2" charset="-78"/>
              </a:rPr>
              <a:t>يجب أن تحدد الأهداف الفرعية وبوضوح المجموعة المستهدفة .</a:t>
            </a:r>
          </a:p>
          <a:p>
            <a:pPr lvl="4" algn="just" rtl="1">
              <a:buFont typeface="Courier New" pitchFamily="49" charset="0"/>
              <a:buChar char="o"/>
            </a:pPr>
            <a:r>
              <a:rPr lang="ar-SA" sz="3300" dirty="0" smtClean="0">
                <a:latin typeface="Sakkal Majalla" pitchFamily="2" charset="-78"/>
                <a:cs typeface="Sakkal Majalla" pitchFamily="2" charset="-78"/>
              </a:rPr>
              <a:t>يجب أن تكون واقعية يمكن تنفيذها ضمن الموعد الزمني المحدد في المشروع .</a:t>
            </a:r>
          </a:p>
          <a:p>
            <a:pPr algn="r" rtl="1">
              <a:buNone/>
            </a:pPr>
            <a:endParaRPr lang="ar-SA"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
                                            <p:txEl>
                                              <p:pRg st="6" end="6"/>
                                            </p:txEl>
                                          </p:spTgt>
                                        </p:tgtEl>
                                        <p:attrNameLst>
                                          <p:attrName>style.visibility</p:attrName>
                                        </p:attrNameLst>
                                      </p:cBhvr>
                                      <p:to>
                                        <p:strVal val="visible"/>
                                      </p:to>
                                    </p:set>
                                    <p:animEffect transition="in" filter="fade">
                                      <p:cBhvr>
                                        <p:cTn id="46" dur="1000"/>
                                        <p:tgtEl>
                                          <p:spTgt spid="3">
                                            <p:txEl>
                                              <p:pRg st="6" end="6"/>
                                            </p:txEl>
                                          </p:spTgt>
                                        </p:tgtEl>
                                      </p:cBhvr>
                                    </p:animEffect>
                                    <p:anim calcmode="lin" valueType="num">
                                      <p:cBhvr>
                                        <p:cTn id="4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
                                            <p:txEl>
                                              <p:pRg st="7" end="7"/>
                                            </p:txEl>
                                          </p:spTgt>
                                        </p:tgtEl>
                                        <p:attrNameLst>
                                          <p:attrName>style.visibility</p:attrName>
                                        </p:attrNameLst>
                                      </p:cBhvr>
                                      <p:to>
                                        <p:strVal val="visible"/>
                                      </p:to>
                                    </p:set>
                                    <p:animEffect transition="in" filter="fade">
                                      <p:cBhvr>
                                        <p:cTn id="51" dur="1000"/>
                                        <p:tgtEl>
                                          <p:spTgt spid="3">
                                            <p:txEl>
                                              <p:pRg st="7" end="7"/>
                                            </p:txEl>
                                          </p:spTgt>
                                        </p:tgtEl>
                                      </p:cBhvr>
                                    </p:animEffect>
                                    <p:anim calcmode="lin" valueType="num">
                                      <p:cBhvr>
                                        <p:cTn id="5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4" presetID="42" presetClass="entr" presetSubtype="0" fill="hold" grpId="0" nodeType="with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1" nodeType="clickEffect">
                                  <p:stCondLst>
                                    <p:cond delay="0"/>
                                  </p:stCondLst>
                                  <p:childTnLst>
                                    <p:set>
                                      <p:cBhvr>
                                        <p:cTn id="62" dur="1" fill="hold">
                                          <p:stCondLst>
                                            <p:cond delay="0"/>
                                          </p:stCondLst>
                                        </p:cTn>
                                        <p:tgtEl>
                                          <p:spTgt spid="3">
                                            <p:txEl>
                                              <p:pRg st="0" end="0"/>
                                            </p:txEl>
                                          </p:spTgt>
                                        </p:tgtEl>
                                        <p:attrNameLst>
                                          <p:attrName>style.visibility</p:attrName>
                                        </p:attrNameLst>
                                      </p:cBhvr>
                                      <p:to>
                                        <p:strVal val="visible"/>
                                      </p:to>
                                    </p:set>
                                    <p:animEffect transition="in" filter="fade">
                                      <p:cBhvr>
                                        <p:cTn id="63" dur="1000"/>
                                        <p:tgtEl>
                                          <p:spTgt spid="3">
                                            <p:txEl>
                                              <p:pRg st="0" end="0"/>
                                            </p:txEl>
                                          </p:spTgt>
                                        </p:tgtEl>
                                      </p:cBhvr>
                                    </p:animEffect>
                                    <p:anim calcmode="lin" valueType="num">
                                      <p:cBhvr>
                                        <p:cTn id="6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1" nodeType="clickEffect">
                                  <p:stCondLst>
                                    <p:cond delay="0"/>
                                  </p:stCondLst>
                                  <p:childTnLst>
                                    <p:set>
                                      <p:cBhvr>
                                        <p:cTn id="69" dur="1" fill="hold">
                                          <p:stCondLst>
                                            <p:cond delay="0"/>
                                          </p:stCondLst>
                                        </p:cTn>
                                        <p:tgtEl>
                                          <p:spTgt spid="3">
                                            <p:txEl>
                                              <p:pRg st="1" end="1"/>
                                            </p:txEl>
                                          </p:spTgt>
                                        </p:tgtEl>
                                        <p:attrNameLst>
                                          <p:attrName>style.visibility</p:attrName>
                                        </p:attrNameLst>
                                      </p:cBhvr>
                                      <p:to>
                                        <p:strVal val="visible"/>
                                      </p:to>
                                    </p:set>
                                    <p:animEffect transition="in" filter="fade">
                                      <p:cBhvr>
                                        <p:cTn id="70" dur="1000"/>
                                        <p:tgtEl>
                                          <p:spTgt spid="3">
                                            <p:txEl>
                                              <p:pRg st="1" end="1"/>
                                            </p:txEl>
                                          </p:spTgt>
                                        </p:tgtEl>
                                      </p:cBhvr>
                                    </p:animEffect>
                                    <p:anim calcmode="lin" valueType="num">
                                      <p:cBhvr>
                                        <p:cTn id="7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1" nodeType="clickEffect">
                                  <p:stCondLst>
                                    <p:cond delay="0"/>
                                  </p:stCondLst>
                                  <p:childTnLst>
                                    <p:set>
                                      <p:cBhvr>
                                        <p:cTn id="76" dur="1" fill="hold">
                                          <p:stCondLst>
                                            <p:cond delay="0"/>
                                          </p:stCondLst>
                                        </p:cTn>
                                        <p:tgtEl>
                                          <p:spTgt spid="3">
                                            <p:txEl>
                                              <p:pRg st="2" end="2"/>
                                            </p:txEl>
                                          </p:spTgt>
                                        </p:tgtEl>
                                        <p:attrNameLst>
                                          <p:attrName>style.visibility</p:attrName>
                                        </p:attrNameLst>
                                      </p:cBhvr>
                                      <p:to>
                                        <p:strVal val="visible"/>
                                      </p:to>
                                    </p:set>
                                    <p:animEffect transition="in" filter="fade">
                                      <p:cBhvr>
                                        <p:cTn id="77" dur="1000"/>
                                        <p:tgtEl>
                                          <p:spTgt spid="3">
                                            <p:txEl>
                                              <p:pRg st="2" end="2"/>
                                            </p:txEl>
                                          </p:spTgt>
                                        </p:tgtEl>
                                      </p:cBhvr>
                                    </p:animEffect>
                                    <p:anim calcmode="lin" valueType="num">
                                      <p:cBhvr>
                                        <p:cTn id="7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1" nodeType="clickEffect">
                                  <p:stCondLst>
                                    <p:cond delay="0"/>
                                  </p:stCondLst>
                                  <p:childTnLst>
                                    <p:set>
                                      <p:cBhvr>
                                        <p:cTn id="83" dur="1" fill="hold">
                                          <p:stCondLst>
                                            <p:cond delay="0"/>
                                          </p:stCondLst>
                                        </p:cTn>
                                        <p:tgtEl>
                                          <p:spTgt spid="3">
                                            <p:txEl>
                                              <p:pRg st="3" end="3"/>
                                            </p:txEl>
                                          </p:spTgt>
                                        </p:tgtEl>
                                        <p:attrNameLst>
                                          <p:attrName>style.visibility</p:attrName>
                                        </p:attrNameLst>
                                      </p:cBhvr>
                                      <p:to>
                                        <p:strVal val="visible"/>
                                      </p:to>
                                    </p:set>
                                    <p:animEffect transition="in" filter="fade">
                                      <p:cBhvr>
                                        <p:cTn id="84" dur="1000"/>
                                        <p:tgtEl>
                                          <p:spTgt spid="3">
                                            <p:txEl>
                                              <p:pRg st="3" end="3"/>
                                            </p:txEl>
                                          </p:spTgt>
                                        </p:tgtEl>
                                      </p:cBhvr>
                                    </p:animEffect>
                                    <p:anim calcmode="lin" valueType="num">
                                      <p:cBhvr>
                                        <p:cTn id="8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1" nodeType="clickEffect">
                                  <p:stCondLst>
                                    <p:cond delay="0"/>
                                  </p:stCondLst>
                                  <p:childTnLst>
                                    <p:set>
                                      <p:cBhvr>
                                        <p:cTn id="90" dur="1" fill="hold">
                                          <p:stCondLst>
                                            <p:cond delay="0"/>
                                          </p:stCondLst>
                                        </p:cTn>
                                        <p:tgtEl>
                                          <p:spTgt spid="3">
                                            <p:txEl>
                                              <p:pRg st="4" end="4"/>
                                            </p:txEl>
                                          </p:spTgt>
                                        </p:tgtEl>
                                        <p:attrNameLst>
                                          <p:attrName>style.visibility</p:attrName>
                                        </p:attrNameLst>
                                      </p:cBhvr>
                                      <p:to>
                                        <p:strVal val="visible"/>
                                      </p:to>
                                    </p:set>
                                    <p:animEffect transition="in" filter="fade">
                                      <p:cBhvr>
                                        <p:cTn id="91" dur="1000"/>
                                        <p:tgtEl>
                                          <p:spTgt spid="3">
                                            <p:txEl>
                                              <p:pRg st="4" end="4"/>
                                            </p:txEl>
                                          </p:spTgt>
                                        </p:tgtEl>
                                      </p:cBhvr>
                                    </p:animEffect>
                                    <p:anim calcmode="lin" valueType="num">
                                      <p:cBhvr>
                                        <p:cTn id="9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94" presetID="42" presetClass="entr" presetSubtype="0" fill="hold" grpId="1" nodeType="withEffect">
                                  <p:stCondLst>
                                    <p:cond delay="0"/>
                                  </p:stCondLst>
                                  <p:childTnLst>
                                    <p:set>
                                      <p:cBhvr>
                                        <p:cTn id="95" dur="1" fill="hold">
                                          <p:stCondLst>
                                            <p:cond delay="0"/>
                                          </p:stCondLst>
                                        </p:cTn>
                                        <p:tgtEl>
                                          <p:spTgt spid="3">
                                            <p:txEl>
                                              <p:pRg st="5" end="5"/>
                                            </p:txEl>
                                          </p:spTgt>
                                        </p:tgtEl>
                                        <p:attrNameLst>
                                          <p:attrName>style.visibility</p:attrName>
                                        </p:attrNameLst>
                                      </p:cBhvr>
                                      <p:to>
                                        <p:strVal val="visible"/>
                                      </p:to>
                                    </p:set>
                                    <p:animEffect transition="in" filter="fade">
                                      <p:cBhvr>
                                        <p:cTn id="96" dur="1000"/>
                                        <p:tgtEl>
                                          <p:spTgt spid="3">
                                            <p:txEl>
                                              <p:pRg st="5" end="5"/>
                                            </p:txEl>
                                          </p:spTgt>
                                        </p:tgtEl>
                                      </p:cBhvr>
                                    </p:animEffect>
                                    <p:anim calcmode="lin" valueType="num">
                                      <p:cBhvr>
                                        <p:cTn id="9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99" presetID="42" presetClass="entr" presetSubtype="0" fill="hold" grpId="1" nodeType="withEffect">
                                  <p:stCondLst>
                                    <p:cond delay="0"/>
                                  </p:stCondLst>
                                  <p:childTnLst>
                                    <p:set>
                                      <p:cBhvr>
                                        <p:cTn id="100" dur="1" fill="hold">
                                          <p:stCondLst>
                                            <p:cond delay="0"/>
                                          </p:stCondLst>
                                        </p:cTn>
                                        <p:tgtEl>
                                          <p:spTgt spid="3">
                                            <p:txEl>
                                              <p:pRg st="6" end="6"/>
                                            </p:txEl>
                                          </p:spTgt>
                                        </p:tgtEl>
                                        <p:attrNameLst>
                                          <p:attrName>style.visibility</p:attrName>
                                        </p:attrNameLst>
                                      </p:cBhvr>
                                      <p:to>
                                        <p:strVal val="visible"/>
                                      </p:to>
                                    </p:set>
                                    <p:animEffect transition="in" filter="fade">
                                      <p:cBhvr>
                                        <p:cTn id="101" dur="1000"/>
                                        <p:tgtEl>
                                          <p:spTgt spid="3">
                                            <p:txEl>
                                              <p:pRg st="6" end="6"/>
                                            </p:txEl>
                                          </p:spTgt>
                                        </p:tgtEl>
                                      </p:cBhvr>
                                    </p:animEffect>
                                    <p:anim calcmode="lin" valueType="num">
                                      <p:cBhvr>
                                        <p:cTn id="10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0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104" presetID="42" presetClass="entr" presetSubtype="0" fill="hold" grpId="1" nodeType="withEffect">
                                  <p:stCondLst>
                                    <p:cond delay="0"/>
                                  </p:stCondLst>
                                  <p:childTnLst>
                                    <p:set>
                                      <p:cBhvr>
                                        <p:cTn id="105" dur="1" fill="hold">
                                          <p:stCondLst>
                                            <p:cond delay="0"/>
                                          </p:stCondLst>
                                        </p:cTn>
                                        <p:tgtEl>
                                          <p:spTgt spid="3">
                                            <p:txEl>
                                              <p:pRg st="7" end="7"/>
                                            </p:txEl>
                                          </p:spTgt>
                                        </p:tgtEl>
                                        <p:attrNameLst>
                                          <p:attrName>style.visibility</p:attrName>
                                        </p:attrNameLst>
                                      </p:cBhvr>
                                      <p:to>
                                        <p:strVal val="visible"/>
                                      </p:to>
                                    </p:set>
                                    <p:animEffect transition="in" filter="fade">
                                      <p:cBhvr>
                                        <p:cTn id="106" dur="1000"/>
                                        <p:tgtEl>
                                          <p:spTgt spid="3">
                                            <p:txEl>
                                              <p:pRg st="7" end="7"/>
                                            </p:txEl>
                                          </p:spTgt>
                                        </p:tgtEl>
                                      </p:cBhvr>
                                    </p:animEffect>
                                    <p:anim calcmode="lin" valueType="num">
                                      <p:cBhvr>
                                        <p:cTn id="10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10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109" presetID="42" presetClass="entr" presetSubtype="0" fill="hold" grpId="1" nodeType="withEffect">
                                  <p:stCondLst>
                                    <p:cond delay="0"/>
                                  </p:stCondLst>
                                  <p:childTnLst>
                                    <p:set>
                                      <p:cBhvr>
                                        <p:cTn id="110" dur="1" fill="hold">
                                          <p:stCondLst>
                                            <p:cond delay="0"/>
                                          </p:stCondLst>
                                        </p:cTn>
                                        <p:tgtEl>
                                          <p:spTgt spid="3">
                                            <p:txEl>
                                              <p:pRg st="8" end="8"/>
                                            </p:txEl>
                                          </p:spTgt>
                                        </p:tgtEl>
                                        <p:attrNameLst>
                                          <p:attrName>style.visibility</p:attrName>
                                        </p:attrNameLst>
                                      </p:cBhvr>
                                      <p:to>
                                        <p:strVal val="visible"/>
                                      </p:to>
                                    </p:set>
                                    <p:animEffect transition="in" filter="fade">
                                      <p:cBhvr>
                                        <p:cTn id="111" dur="1000"/>
                                        <p:tgtEl>
                                          <p:spTgt spid="3">
                                            <p:txEl>
                                              <p:pRg st="8" end="8"/>
                                            </p:txEl>
                                          </p:spTgt>
                                        </p:tgtEl>
                                      </p:cBhvr>
                                    </p:animEffect>
                                    <p:anim calcmode="lin" valueType="num">
                                      <p:cBhvr>
                                        <p:cTn id="11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113"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3" grpI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buFont typeface="Wingdings" pitchFamily="2" charset="2"/>
              <a:buChar char="ü"/>
            </a:pP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الخطوة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خامسة</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صياغة الأنشطة</a:t>
            </a:r>
            <a:endParaRPr lang="en-US"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Content Placeholder 2"/>
          <p:cNvSpPr>
            <a:spLocks noGrp="1"/>
          </p:cNvSpPr>
          <p:nvPr>
            <p:ph idx="1"/>
          </p:nvPr>
        </p:nvSpPr>
        <p:spPr>
          <a:xfrm>
            <a:off x="304800" y="1524000"/>
            <a:ext cx="8229600" cy="5029199"/>
          </a:xfrm>
        </p:spPr>
        <p:txBody>
          <a:bodyPr>
            <a:normAutofit/>
          </a:bodyPr>
          <a:lstStyle/>
          <a:p>
            <a:pPr algn="just" rtl="1">
              <a:buNone/>
            </a:pPr>
            <a:r>
              <a:rPr lang="ar-SA" dirty="0" smtClean="0">
                <a:latin typeface="Sakkal Majalla" pitchFamily="2" charset="-78"/>
                <a:cs typeface="Sakkal Majalla" pitchFamily="2" charset="-78"/>
              </a:rPr>
              <a:t>عند صياغة الأنشطة يجب الإجابة على الأسئلة التالية :</a:t>
            </a:r>
            <a:endParaRPr lang="en-US" dirty="0" smtClean="0">
              <a:latin typeface="Sakkal Majalla" pitchFamily="2" charset="-78"/>
              <a:cs typeface="Sakkal Majalla" pitchFamily="2" charset="-78"/>
            </a:endParaRPr>
          </a:p>
          <a:p>
            <a:pPr lvl="1" algn="just" rtl="1">
              <a:buClr>
                <a:srgbClr val="FFC000"/>
              </a:buClr>
            </a:pPr>
            <a:r>
              <a:rPr lang="ar-SA" sz="2800" dirty="0" smtClean="0">
                <a:latin typeface="Sakkal Majalla" pitchFamily="2" charset="-78"/>
                <a:cs typeface="Sakkal Majalla" pitchFamily="2" charset="-78"/>
              </a:rPr>
              <a:t>ماهي المعطيات الغير مرنة في المشروع مثل : موعد إتمامه والموارد المالية والبشرية المتوفرة ؟</a:t>
            </a:r>
          </a:p>
          <a:p>
            <a:pPr lvl="1" algn="just" rtl="1">
              <a:buClr>
                <a:srgbClr val="FFC000"/>
              </a:buClr>
            </a:pPr>
            <a:r>
              <a:rPr lang="ar-SA" sz="2800" dirty="0" smtClean="0">
                <a:latin typeface="Sakkal Majalla" pitchFamily="2" charset="-78"/>
                <a:cs typeface="Sakkal Majalla" pitchFamily="2" charset="-78"/>
              </a:rPr>
              <a:t>ما هي الأنشطة الواجب تنفيذها لتحقيق الأهداف المحددة ؟</a:t>
            </a:r>
          </a:p>
          <a:p>
            <a:pPr lvl="1" algn="just" rtl="1">
              <a:buClr>
                <a:srgbClr val="FFC000"/>
              </a:buClr>
            </a:pPr>
            <a:r>
              <a:rPr lang="ar-SA" sz="2800" dirty="0" smtClean="0">
                <a:latin typeface="Sakkal Majalla" pitchFamily="2" charset="-78"/>
                <a:cs typeface="Sakkal Majalla" pitchFamily="2" charset="-78"/>
              </a:rPr>
              <a:t>ما هي مواعيد البدء والإنتهاء للأنشطة ؟</a:t>
            </a:r>
          </a:p>
          <a:p>
            <a:pPr lvl="1" algn="just" rtl="1">
              <a:buClr>
                <a:srgbClr val="FFC000"/>
              </a:buClr>
            </a:pPr>
            <a:r>
              <a:rPr lang="ar-SA" sz="2800" dirty="0" smtClean="0">
                <a:latin typeface="Sakkal Majalla" pitchFamily="2" charset="-78"/>
                <a:cs typeface="Sakkal Majalla" pitchFamily="2" charset="-78"/>
              </a:rPr>
              <a:t>من هو المسؤول عن إكمال كل نشاط ؟</a:t>
            </a:r>
          </a:p>
          <a:p>
            <a:pPr lvl="1" algn="just" rtl="1">
              <a:buClr>
                <a:srgbClr val="FFC000"/>
              </a:buClr>
            </a:pPr>
            <a:r>
              <a:rPr lang="ar-SA" sz="2800" dirty="0" smtClean="0">
                <a:latin typeface="Sakkal Majalla" pitchFamily="2" charset="-78"/>
                <a:cs typeface="Sakkal Majalla" pitchFamily="2" charset="-78"/>
              </a:rPr>
              <a:t>كيف سيتم إختيار المشاركين ؟</a:t>
            </a:r>
          </a:p>
          <a:p>
            <a:pPr lvl="1" algn="just" rtl="1">
              <a:buClr>
                <a:srgbClr val="FFC000"/>
              </a:buClr>
            </a:pPr>
            <a:r>
              <a:rPr lang="ar-SA" sz="2800" dirty="0" smtClean="0">
                <a:latin typeface="Sakkal Majalla" pitchFamily="2" charset="-78"/>
                <a:cs typeface="Sakkal Majalla" pitchFamily="2" charset="-78"/>
              </a:rPr>
              <a:t>كيف يتم تحديد الطريقة لتكون صائبة في حل المشكلة ؟ هل تم ذلك وفق نماذج موجودة أصلاً؟ أم أنها طريقة مختلفة ؟ ولماذا هي متميزة ؟</a:t>
            </a:r>
          </a:p>
          <a:p>
            <a:pPr algn="r" rtl="1">
              <a:buNone/>
            </a:pPr>
            <a:endParaRPr lang="ar-SA"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3" presetID="42" presetClass="entr" presetSubtype="0" fill="hold" grpId="0"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buFont typeface="Wingdings" pitchFamily="2" charset="2"/>
              <a:buChar char="ü"/>
            </a:pP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الخطوة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السادسة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 تصميم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خطة المتابعة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والتقييم</a:t>
            </a:r>
            <a:endParaRPr lang="en-US"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Content Placeholder 2"/>
          <p:cNvSpPr>
            <a:spLocks noGrp="1"/>
          </p:cNvSpPr>
          <p:nvPr>
            <p:ph idx="1"/>
          </p:nvPr>
        </p:nvSpPr>
        <p:spPr>
          <a:xfrm>
            <a:off x="304800" y="1524000"/>
            <a:ext cx="8610600" cy="5029199"/>
          </a:xfrm>
        </p:spPr>
        <p:txBody>
          <a:bodyPr>
            <a:normAutofit/>
          </a:bodyPr>
          <a:lstStyle/>
          <a:p>
            <a:pPr algn="just" rtl="1">
              <a:buNone/>
            </a:pPr>
            <a:r>
              <a:rPr lang="ar-SA" sz="2800" dirty="0" smtClean="0">
                <a:latin typeface="Sakkal Majalla" pitchFamily="2" charset="-78"/>
                <a:cs typeface="Sakkal Majalla" pitchFamily="2" charset="-78"/>
              </a:rPr>
              <a:t>             إن </a:t>
            </a:r>
            <a:r>
              <a:rPr lang="ar-SA" sz="2800" dirty="0" smtClean="0">
                <a:latin typeface="Sakkal Majalla" pitchFamily="2" charset="-78"/>
                <a:cs typeface="Sakkal Majalla" pitchFamily="2" charset="-78"/>
              </a:rPr>
              <a:t>خطة المتابعة والتقييم هي عبارة عن عملية تحدد كفاءة وفاعلية المشروع </a:t>
            </a:r>
            <a:r>
              <a:rPr lang="ar-SA" sz="2800" dirty="0" smtClean="0">
                <a:latin typeface="Sakkal Majalla" pitchFamily="2" charset="-78"/>
                <a:cs typeface="Sakkal Majalla" pitchFamily="2" charset="-78"/>
              </a:rPr>
              <a:t>وتساعد </a:t>
            </a:r>
            <a:r>
              <a:rPr lang="ar-SA" sz="2800" dirty="0" smtClean="0">
                <a:latin typeface="Sakkal Majalla" pitchFamily="2" charset="-78"/>
                <a:cs typeface="Sakkal Majalla" pitchFamily="2" charset="-78"/>
              </a:rPr>
              <a:t>القرارات التي تتاخذ في هذه المرحلة من قبل المنظمة وتعطي تطمينات للمانح ان التزاماته المالية يجري صرفها علي </a:t>
            </a:r>
            <a:r>
              <a:rPr lang="ar-SA" sz="2800" dirty="0" smtClean="0">
                <a:latin typeface="Sakkal Majalla" pitchFamily="2" charset="-78"/>
                <a:cs typeface="Sakkal Majalla" pitchFamily="2" charset="-78"/>
              </a:rPr>
              <a:t>نحو آمن .</a:t>
            </a:r>
          </a:p>
          <a:p>
            <a:pPr algn="just" rtl="1">
              <a:buNone/>
            </a:pPr>
            <a:r>
              <a:rPr lang="ar-SA" sz="2800" dirty="0" smtClean="0">
                <a:latin typeface="Sakkal Majalla" pitchFamily="2" charset="-78"/>
                <a:cs typeface="Sakkal Majalla" pitchFamily="2" charset="-78"/>
              </a:rPr>
              <a:t>         و يجب </a:t>
            </a:r>
            <a:r>
              <a:rPr lang="ar-SA" sz="2800" dirty="0" smtClean="0">
                <a:latin typeface="Sakkal Majalla" pitchFamily="2" charset="-78"/>
                <a:cs typeface="Sakkal Majalla" pitchFamily="2" charset="-78"/>
              </a:rPr>
              <a:t>تحديد الطريقة التي سيتم من خلالها متابعة وتقييم البرنامج لذلك قبل التنفيذ </a:t>
            </a:r>
            <a:r>
              <a:rPr lang="ar-SA" sz="2800" dirty="0" smtClean="0">
                <a:latin typeface="Sakkal Majalla" pitchFamily="2" charset="-78"/>
                <a:cs typeface="Sakkal Majalla" pitchFamily="2" charset="-78"/>
              </a:rPr>
              <a:t>.إن </a:t>
            </a:r>
            <a:r>
              <a:rPr lang="ar-SA" sz="2800" dirty="0" smtClean="0">
                <a:latin typeface="Sakkal Majalla" pitchFamily="2" charset="-78"/>
                <a:cs typeface="Sakkal Majalla" pitchFamily="2" charset="-78"/>
              </a:rPr>
              <a:t>المانح يتوقع من خلال المشروع </a:t>
            </a:r>
            <a:r>
              <a:rPr lang="ar-SA" sz="2800" dirty="0" smtClean="0">
                <a:latin typeface="Sakkal Majalla" pitchFamily="2" charset="-78"/>
                <a:cs typeface="Sakkal Majalla" pitchFamily="2" charset="-78"/>
              </a:rPr>
              <a:t>أن </a:t>
            </a:r>
            <a:r>
              <a:rPr lang="ar-SA" sz="2800" dirty="0" smtClean="0">
                <a:latin typeface="Sakkal Majalla" pitchFamily="2" charset="-78"/>
                <a:cs typeface="Sakkal Majalla" pitchFamily="2" charset="-78"/>
              </a:rPr>
              <a:t>يحصل علي المعلومات تتعلق بوسائل قياس نجاح المشروع .وهناك الكثير مما يمكن الحصول عليه من خلال وضع الفكرة والجهد في تصميم خطة تقييمية كفوءة </a:t>
            </a:r>
            <a:r>
              <a:rPr lang="ar-SA" sz="2800" dirty="0" smtClean="0">
                <a:latin typeface="Sakkal Majalla" pitchFamily="2" charset="-78"/>
                <a:cs typeface="Sakkal Majalla" pitchFamily="2" charset="-78"/>
              </a:rPr>
              <a:t>.</a:t>
            </a:r>
          </a:p>
          <a:p>
            <a:pPr lvl="1" algn="just" rtl="1">
              <a:buClr>
                <a:srgbClr val="FFC000"/>
              </a:buClr>
              <a:buFont typeface="Wingdings" pitchFamily="2" charset="2"/>
              <a:buChar char="Ø"/>
            </a:pPr>
            <a:r>
              <a:rPr lang="ar-SA" sz="2800" dirty="0" smtClean="0">
                <a:latin typeface="Sakkal Majalla" pitchFamily="2" charset="-78"/>
                <a:cs typeface="Sakkal Majalla" pitchFamily="2" charset="-78"/>
              </a:rPr>
              <a:t> وتتمثل </a:t>
            </a:r>
            <a:r>
              <a:rPr lang="ar-SA" sz="2800" dirty="0" smtClean="0">
                <a:latin typeface="Sakkal Majalla" pitchFamily="2" charset="-78"/>
                <a:cs typeface="Sakkal Majalla" pitchFamily="2" charset="-78"/>
              </a:rPr>
              <a:t>الفائدة الاولي في </a:t>
            </a:r>
            <a:r>
              <a:rPr lang="ar-SA" sz="2800" dirty="0" smtClean="0">
                <a:latin typeface="Sakkal Majalla" pitchFamily="2" charset="-78"/>
                <a:cs typeface="Sakkal Majalla" pitchFamily="2" charset="-78"/>
              </a:rPr>
              <a:t>أن </a:t>
            </a:r>
            <a:r>
              <a:rPr lang="ar-SA" sz="2800" dirty="0" smtClean="0">
                <a:latin typeface="Sakkal Majalla" pitchFamily="2" charset="-78"/>
                <a:cs typeface="Sakkal Majalla" pitchFamily="2" charset="-78"/>
              </a:rPr>
              <a:t>هذه الخطة ستدعم المشروع برمته لدي قراءته من قبل المانح ان وجود قسم خاص بالتقييم يمكن أن يساعد في إعطاء المزيد من التطمينات لنا كمنظمة وكذلك المانح في </a:t>
            </a:r>
            <a:r>
              <a:rPr lang="ar-SA" sz="2800" dirty="0" smtClean="0">
                <a:latin typeface="Sakkal Majalla" pitchFamily="2" charset="-78"/>
                <a:cs typeface="Sakkal Majalla" pitchFamily="2" charset="-78"/>
              </a:rPr>
              <a:t>أن </a:t>
            </a:r>
            <a:r>
              <a:rPr lang="ar-SA" sz="2800" dirty="0" smtClean="0">
                <a:latin typeface="Sakkal Majalla" pitchFamily="2" charset="-78"/>
                <a:cs typeface="Sakkal Majalla" pitchFamily="2" charset="-78"/>
              </a:rPr>
              <a:t>يهمنا هو </a:t>
            </a:r>
            <a:r>
              <a:rPr lang="ar-SA" sz="2800" dirty="0" smtClean="0">
                <a:latin typeface="Sakkal Majalla" pitchFamily="2" charset="-78"/>
                <a:cs typeface="Sakkal Majalla" pitchFamily="2" charset="-78"/>
              </a:rPr>
              <a:t>أن نرى </a:t>
            </a:r>
            <a:r>
              <a:rPr lang="ar-SA" sz="2800" dirty="0" smtClean="0">
                <a:latin typeface="Sakkal Majalla" pitchFamily="2" charset="-78"/>
                <a:cs typeface="Sakkal Majalla" pitchFamily="2" charset="-78"/>
              </a:rPr>
              <a:t>الجوانب النظرية في مشروع صحيحة قابلة للتطبيق ام لا </a:t>
            </a:r>
            <a:r>
              <a:rPr lang="ar-SA" sz="2800" dirty="0" smtClean="0">
                <a:latin typeface="Sakkal Majalla" pitchFamily="2" charset="-78"/>
                <a:cs typeface="Sakkal Majalla" pitchFamily="2" charset="-78"/>
              </a:rPr>
              <a:t>؟</a:t>
            </a:r>
            <a:endParaRPr lang="en-US"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r" rtl="1">
              <a:buNone/>
            </a:pPr>
            <a:endParaRPr lang="ar-SA"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0"/>
            <a:ext cx="8382000" cy="5029199"/>
          </a:xfrm>
        </p:spPr>
        <p:txBody>
          <a:bodyPr>
            <a:normAutofit fontScale="92500" lnSpcReduction="10000"/>
          </a:bodyPr>
          <a:lstStyle/>
          <a:p>
            <a:pPr algn="just" rtl="1">
              <a:buClr>
                <a:srgbClr val="FFC000"/>
              </a:buClr>
              <a:buFont typeface="Wingdings" pitchFamily="2" charset="2"/>
              <a:buChar char="Ø"/>
            </a:pPr>
            <a:r>
              <a:rPr lang="ar-SA" sz="2800" dirty="0" smtClean="0">
                <a:latin typeface="Sakkal Majalla" pitchFamily="2" charset="-78"/>
                <a:cs typeface="Sakkal Majalla" pitchFamily="2" charset="-78"/>
              </a:rPr>
              <a:t>اما الفائدة </a:t>
            </a:r>
            <a:r>
              <a:rPr lang="ar-SA" sz="2800" dirty="0" smtClean="0">
                <a:latin typeface="Sakkal Majalla" pitchFamily="2" charset="-78"/>
                <a:cs typeface="Sakkal Majalla" pitchFamily="2" charset="-78"/>
              </a:rPr>
              <a:t>الثانية </a:t>
            </a:r>
            <a:r>
              <a:rPr lang="ar-SA" sz="2800" dirty="0" smtClean="0">
                <a:latin typeface="Sakkal Majalla" pitchFamily="2" charset="-78"/>
                <a:cs typeface="Sakkal Majalla" pitchFamily="2" charset="-78"/>
              </a:rPr>
              <a:t>بالنسبة للمنظمة فهي في معرفتنا لمجريات الامور </a:t>
            </a:r>
            <a:r>
              <a:rPr lang="ar-SA" sz="2800" dirty="0" smtClean="0">
                <a:latin typeface="Sakkal Majalla" pitchFamily="2" charset="-78"/>
                <a:cs typeface="Sakkal Majalla" pitchFamily="2" charset="-78"/>
              </a:rPr>
              <a:t>وما </a:t>
            </a:r>
            <a:r>
              <a:rPr lang="ar-SA" sz="2800" dirty="0" smtClean="0">
                <a:latin typeface="Sakkal Majalla" pitchFamily="2" charset="-78"/>
                <a:cs typeface="Sakkal Majalla" pitchFamily="2" charset="-78"/>
              </a:rPr>
              <a:t>يحدث للمشروع من نقاط ايجابية </a:t>
            </a:r>
            <a:r>
              <a:rPr lang="ar-SA" sz="2800" dirty="0" smtClean="0">
                <a:latin typeface="Sakkal Majalla" pitchFamily="2" charset="-78"/>
                <a:cs typeface="Sakkal Majalla" pitchFamily="2" charset="-78"/>
              </a:rPr>
              <a:t>واخرى </a:t>
            </a:r>
            <a:r>
              <a:rPr lang="ar-SA" sz="2800" dirty="0" smtClean="0">
                <a:latin typeface="Sakkal Majalla" pitchFamily="2" charset="-78"/>
                <a:cs typeface="Sakkal Majalla" pitchFamily="2" charset="-78"/>
              </a:rPr>
              <a:t>سلبية .ان عملية التفكير بالمشروع من خلال تصميم </a:t>
            </a:r>
            <a:r>
              <a:rPr lang="ar-SA" sz="2800" dirty="0" smtClean="0">
                <a:latin typeface="Sakkal Majalla" pitchFamily="2" charset="-78"/>
                <a:cs typeface="Sakkal Majalla" pitchFamily="2" charset="-78"/>
              </a:rPr>
              <a:t>آلية </a:t>
            </a:r>
            <a:r>
              <a:rPr lang="ar-SA" sz="2800" dirty="0" smtClean="0">
                <a:latin typeface="Sakkal Majalla" pitchFamily="2" charset="-78"/>
                <a:cs typeface="Sakkal Majalla" pitchFamily="2" charset="-78"/>
              </a:rPr>
              <a:t>المتابعة والتقييم يمكن ان تدعم البرامج قبل المباشر بتنفيذها </a:t>
            </a:r>
            <a:r>
              <a:rPr lang="ar-SA" sz="2800" dirty="0" smtClean="0">
                <a:latin typeface="Sakkal Majalla" pitchFamily="2" charset="-78"/>
                <a:cs typeface="Sakkal Majalla" pitchFamily="2" charset="-78"/>
              </a:rPr>
              <a:t>.</a:t>
            </a:r>
          </a:p>
          <a:p>
            <a:pPr algn="just" rtl="1">
              <a:buClr>
                <a:srgbClr val="FFC000"/>
              </a:buClr>
              <a:buFont typeface="Wingdings" pitchFamily="2" charset="2"/>
              <a:buChar char="Ø"/>
            </a:pPr>
            <a:r>
              <a:rPr lang="ar-SA" sz="2800" dirty="0" smtClean="0">
                <a:latin typeface="Sakkal Majalla" pitchFamily="2" charset="-78"/>
                <a:cs typeface="Sakkal Majalla" pitchFamily="2" charset="-78"/>
              </a:rPr>
              <a:t>اما الفائدة الثالثة فتعود علي الجمهور ،ففي كل مرة نستلم تمويلا من مانح ،فاننا نلتقي ثقة العامة بنا والتقييم هو </a:t>
            </a:r>
            <a:r>
              <a:rPr lang="ar-SA" sz="2800" dirty="0" smtClean="0">
                <a:latin typeface="Sakkal Majalla" pitchFamily="2" charset="-78"/>
                <a:cs typeface="Sakkal Majalla" pitchFamily="2" charset="-78"/>
              </a:rPr>
              <a:t>أحد </a:t>
            </a:r>
            <a:r>
              <a:rPr lang="ar-SA" sz="2800" dirty="0" smtClean="0">
                <a:latin typeface="Sakkal Majalla" pitchFamily="2" charset="-78"/>
                <a:cs typeface="Sakkal Majalla" pitchFamily="2" charset="-78"/>
              </a:rPr>
              <a:t>الوسائل </a:t>
            </a:r>
            <a:r>
              <a:rPr lang="ar-SA" sz="2800" dirty="0" smtClean="0">
                <a:latin typeface="Sakkal Majalla" pitchFamily="2" charset="-78"/>
                <a:cs typeface="Sakkal Majalla" pitchFamily="2" charset="-78"/>
              </a:rPr>
              <a:t>وأقواها </a:t>
            </a:r>
            <a:r>
              <a:rPr lang="ar-SA" sz="2800" dirty="0" smtClean="0">
                <a:latin typeface="Sakkal Majalla" pitchFamily="2" charset="-78"/>
                <a:cs typeface="Sakkal Majalla" pitchFamily="2" charset="-78"/>
              </a:rPr>
              <a:t>لجعلنا </a:t>
            </a:r>
            <a:r>
              <a:rPr lang="ar-SA" sz="2800" dirty="0" smtClean="0">
                <a:latin typeface="Sakkal Majalla" pitchFamily="2" charset="-78"/>
                <a:cs typeface="Sakkal Majalla" pitchFamily="2" charset="-78"/>
              </a:rPr>
              <a:t>نتأكد </a:t>
            </a:r>
            <a:r>
              <a:rPr lang="ar-SA" sz="2800" dirty="0" smtClean="0">
                <a:latin typeface="Sakkal Majalla" pitchFamily="2" charset="-78"/>
                <a:cs typeface="Sakkal Majalla" pitchFamily="2" charset="-78"/>
              </a:rPr>
              <a:t>من اننا نفي بهذا الالتزام </a:t>
            </a:r>
            <a:r>
              <a:rPr lang="ar-SA" sz="2800" dirty="0" smtClean="0">
                <a:latin typeface="Sakkal Majalla" pitchFamily="2" charset="-78"/>
                <a:cs typeface="Sakkal Majalla" pitchFamily="2" charset="-78"/>
              </a:rPr>
              <a:t>.</a:t>
            </a:r>
          </a:p>
          <a:p>
            <a:pPr algn="just" rtl="1">
              <a:buClr>
                <a:srgbClr val="FFC000"/>
              </a:buClr>
              <a:buNone/>
            </a:pPr>
            <a:r>
              <a:rPr lang="ar-SA" sz="2800" dirty="0" smtClean="0">
                <a:latin typeface="Sakkal Majalla" pitchFamily="2" charset="-78"/>
                <a:cs typeface="Sakkal Majalla" pitchFamily="2" charset="-78"/>
              </a:rPr>
              <a:t>تقوم المنظمة بإجراء تقييمي لبرنامجها من أجل :</a:t>
            </a:r>
          </a:p>
          <a:p>
            <a:pPr algn="r" rtl="1">
              <a:buClr>
                <a:srgbClr val="FFC000"/>
              </a:buClr>
            </a:pPr>
            <a:r>
              <a:rPr lang="ar-SA" sz="2800" dirty="0" smtClean="0">
                <a:latin typeface="Sakkal Majalla" pitchFamily="2" charset="-78"/>
                <a:cs typeface="Sakkal Majalla" pitchFamily="2" charset="-78"/>
              </a:rPr>
              <a:t> م</a:t>
            </a:r>
            <a:r>
              <a:rPr lang="ar-SA" sz="2800" dirty="0" smtClean="0">
                <a:latin typeface="Sakkal Majalla" pitchFamily="2" charset="-78"/>
                <a:cs typeface="Sakkal Majalla" pitchFamily="2" charset="-78"/>
              </a:rPr>
              <a:t>عرفة إن </a:t>
            </a:r>
            <a:r>
              <a:rPr lang="ar-SA" sz="2800" dirty="0" smtClean="0">
                <a:latin typeface="Sakkal Majalla" pitchFamily="2" charset="-78"/>
                <a:cs typeface="Sakkal Majalla" pitchFamily="2" charset="-78"/>
              </a:rPr>
              <a:t>كان البرنامج قدم ماكان متوقع </a:t>
            </a:r>
            <a:r>
              <a:rPr lang="ar-SA" sz="2800" dirty="0" smtClean="0">
                <a:latin typeface="Sakkal Majalla" pitchFamily="2" charset="-78"/>
                <a:cs typeface="Sakkal Majalla" pitchFamily="2" charset="-78"/>
              </a:rPr>
              <a:t>له .</a:t>
            </a:r>
          </a:p>
          <a:p>
            <a:pPr algn="r" rtl="1">
              <a:buClr>
                <a:srgbClr val="FFC000"/>
              </a:buClr>
            </a:pPr>
            <a:r>
              <a:rPr lang="ar-SA" sz="2800" dirty="0" smtClean="0">
                <a:latin typeface="Sakkal Majalla" pitchFamily="2" charset="-78"/>
                <a:cs typeface="Sakkal Majalla" pitchFamily="2" charset="-78"/>
              </a:rPr>
              <a:t>معرفة إن </a:t>
            </a:r>
            <a:r>
              <a:rPr lang="ar-SA" sz="2800" dirty="0" smtClean="0">
                <a:latin typeface="Sakkal Majalla" pitchFamily="2" charset="-78"/>
                <a:cs typeface="Sakkal Majalla" pitchFamily="2" charset="-78"/>
              </a:rPr>
              <a:t>كانت الانشطة المقررة </a:t>
            </a:r>
            <a:r>
              <a:rPr lang="ar-SA" sz="2800" dirty="0" smtClean="0">
                <a:latin typeface="Sakkal Majalla" pitchFamily="2" charset="-78"/>
                <a:cs typeface="Sakkal Majalla" pitchFamily="2" charset="-78"/>
              </a:rPr>
              <a:t>تم </a:t>
            </a:r>
            <a:r>
              <a:rPr lang="ar-SA" sz="2800" dirty="0" smtClean="0">
                <a:latin typeface="Sakkal Majalla" pitchFamily="2" charset="-78"/>
                <a:cs typeface="Sakkal Majalla" pitchFamily="2" charset="-78"/>
              </a:rPr>
              <a:t>تنفيذها وان الاهداف الفرعية قد تحققت </a:t>
            </a:r>
            <a:r>
              <a:rPr lang="ar-SA" sz="2800" dirty="0" smtClean="0">
                <a:latin typeface="Sakkal Majalla" pitchFamily="2" charset="-78"/>
                <a:cs typeface="Sakkal Majalla" pitchFamily="2" charset="-78"/>
              </a:rPr>
              <a:t>.</a:t>
            </a:r>
            <a:endParaRPr lang="en-US" sz="2800" dirty="0" smtClean="0">
              <a:latin typeface="Sakkal Majalla" pitchFamily="2" charset="-78"/>
              <a:cs typeface="Sakkal Majalla" pitchFamily="2" charset="-78"/>
            </a:endParaRPr>
          </a:p>
          <a:p>
            <a:pPr algn="r" rtl="1">
              <a:buClr>
                <a:srgbClr val="FFC000"/>
              </a:buClr>
            </a:pPr>
            <a:r>
              <a:rPr lang="ar-SA" sz="2800" dirty="0" smtClean="0">
                <a:latin typeface="Sakkal Majalla" pitchFamily="2" charset="-78"/>
                <a:cs typeface="Sakkal Majalla" pitchFamily="2" charset="-78"/>
              </a:rPr>
              <a:t>معرفة </a:t>
            </a:r>
            <a:r>
              <a:rPr lang="ar-SA" sz="2800" dirty="0" smtClean="0">
                <a:latin typeface="Sakkal Majalla" pitchFamily="2" charset="-78"/>
                <a:cs typeface="Sakkal Majalla" pitchFamily="2" charset="-78"/>
              </a:rPr>
              <a:t>ما إذا </a:t>
            </a:r>
            <a:r>
              <a:rPr lang="ar-SA" sz="2800" dirty="0" smtClean="0">
                <a:latin typeface="Sakkal Majalla" pitchFamily="2" charset="-78"/>
                <a:cs typeface="Sakkal Majalla" pitchFamily="2" charset="-78"/>
              </a:rPr>
              <a:t>كان التاثير قد تحقق علي المشكلة </a:t>
            </a:r>
            <a:endParaRPr lang="en-US" sz="2800" dirty="0" smtClean="0">
              <a:latin typeface="Sakkal Majalla" pitchFamily="2" charset="-78"/>
              <a:cs typeface="Sakkal Majalla" pitchFamily="2" charset="-78"/>
            </a:endParaRPr>
          </a:p>
          <a:p>
            <a:pPr algn="r" rtl="1">
              <a:buClr>
                <a:srgbClr val="FFC000"/>
              </a:buClr>
            </a:pPr>
            <a:r>
              <a:rPr lang="ar-SA" sz="2800" dirty="0" smtClean="0">
                <a:latin typeface="Sakkal Majalla" pitchFamily="2" charset="-78"/>
                <a:cs typeface="Sakkal Majalla" pitchFamily="2" charset="-78"/>
              </a:rPr>
              <a:t>الحصول علي الاراء المرتجعة من المجموعة المستهدفة </a:t>
            </a:r>
            <a:r>
              <a:rPr lang="ar-SA" sz="2800" dirty="0" smtClean="0">
                <a:latin typeface="Sakkal Majalla" pitchFamily="2" charset="-78"/>
                <a:cs typeface="Sakkal Majalla" pitchFamily="2" charset="-78"/>
              </a:rPr>
              <a:t>وآخرين .</a:t>
            </a:r>
            <a:endParaRPr lang="en-US" sz="2800" dirty="0" smtClean="0">
              <a:latin typeface="Sakkal Majalla" pitchFamily="2" charset="-78"/>
              <a:cs typeface="Sakkal Majalla" pitchFamily="2" charset="-78"/>
            </a:endParaRPr>
          </a:p>
          <a:p>
            <a:pPr algn="r" rtl="1">
              <a:buClr>
                <a:srgbClr val="FFC000"/>
              </a:buClr>
            </a:pPr>
            <a:r>
              <a:rPr lang="ar-SA" sz="2800" dirty="0" smtClean="0">
                <a:latin typeface="Sakkal Majalla" pitchFamily="2" charset="-78"/>
                <a:cs typeface="Sakkal Majalla" pitchFamily="2" charset="-78"/>
              </a:rPr>
              <a:t>الابقاء علي نوع من السيطرة علي البرنامج </a:t>
            </a:r>
            <a:r>
              <a:rPr lang="ar-SA" sz="2800" dirty="0" smtClean="0">
                <a:latin typeface="Sakkal Majalla" pitchFamily="2" charset="-78"/>
                <a:cs typeface="Sakkal Majalla" pitchFamily="2" charset="-78"/>
              </a:rPr>
              <a:t>.</a:t>
            </a:r>
            <a:endParaRPr lang="en-US" sz="2800" dirty="0" smtClean="0">
              <a:latin typeface="Sakkal Majalla" pitchFamily="2" charset="-78"/>
              <a:cs typeface="Sakkal Majalla" pitchFamily="2" charset="-78"/>
            </a:endParaRPr>
          </a:p>
          <a:p>
            <a:pPr algn="r" rtl="1">
              <a:buClr>
                <a:srgbClr val="FFC000"/>
              </a:buClr>
            </a:pPr>
            <a:r>
              <a:rPr lang="ar-SA" sz="2800" dirty="0" smtClean="0">
                <a:latin typeface="Sakkal Majalla" pitchFamily="2" charset="-78"/>
                <a:cs typeface="Sakkal Majalla" pitchFamily="2" charset="-78"/>
              </a:rPr>
              <a:t>تساعد في اجراء بعض التعديلات خلال تنفيذ البرنامج لضمان </a:t>
            </a:r>
            <a:r>
              <a:rPr lang="ar-SA" sz="2800" dirty="0" smtClean="0">
                <a:latin typeface="Sakkal Majalla" pitchFamily="2" charset="-78"/>
                <a:cs typeface="Sakkal Majalla" pitchFamily="2" charset="-78"/>
              </a:rPr>
              <a:t>نجاحه .</a:t>
            </a:r>
            <a:endParaRPr lang="en-US"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just" rtl="1">
              <a:buFont typeface="Wingdings" pitchFamily="2" charset="2"/>
              <a:buChar char="Ø"/>
            </a:pPr>
            <a:endParaRPr lang="en-US"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r" rtl="1">
              <a:buNone/>
            </a:pPr>
            <a:endParaRPr lang="ar-SA"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قائمة فحص للمتابعة والتقييم :</a:t>
            </a:r>
            <a:endParaRPr lang="en-US"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Content Placeholder 2"/>
          <p:cNvSpPr>
            <a:spLocks noGrp="1"/>
          </p:cNvSpPr>
          <p:nvPr>
            <p:ph idx="1"/>
          </p:nvPr>
        </p:nvSpPr>
        <p:spPr>
          <a:xfrm>
            <a:off x="304800" y="1752600"/>
            <a:ext cx="8001000" cy="4800599"/>
          </a:xfrm>
        </p:spPr>
        <p:txBody>
          <a:bodyPr>
            <a:normAutofit/>
          </a:bodyPr>
          <a:lstStyle/>
          <a:p>
            <a:pPr lvl="0" algn="r" rtl="1">
              <a:buClr>
                <a:srgbClr val="FFC000"/>
              </a:buClr>
            </a:pPr>
            <a:r>
              <a:rPr lang="ar-SA" sz="2800" dirty="0" smtClean="0">
                <a:latin typeface="Sakkal Majalla" pitchFamily="2" charset="-78"/>
                <a:cs typeface="Sakkal Majalla" pitchFamily="2" charset="-78"/>
              </a:rPr>
              <a:t>تقدم خطة واضحة لمتابعة وتقييم الاهداف المحددة .</a:t>
            </a:r>
            <a:endParaRPr lang="en-US" sz="2800" dirty="0" smtClean="0">
              <a:latin typeface="Sakkal Majalla" pitchFamily="2" charset="-78"/>
              <a:cs typeface="Sakkal Majalla" pitchFamily="2" charset="-78"/>
            </a:endParaRPr>
          </a:p>
          <a:p>
            <a:pPr lvl="0" algn="r" rtl="1">
              <a:buClr>
                <a:srgbClr val="FFC000"/>
              </a:buClr>
            </a:pPr>
            <a:r>
              <a:rPr lang="ar-SA" sz="2800" dirty="0" smtClean="0">
                <a:latin typeface="Sakkal Majalla" pitchFamily="2" charset="-78"/>
                <a:cs typeface="Sakkal Majalla" pitchFamily="2" charset="-78"/>
              </a:rPr>
              <a:t>تقدم خطة واضحة لتقييم ومتابعة فاعلية الانشطة المنفذة . </a:t>
            </a:r>
            <a:endParaRPr lang="en-US" sz="2800" dirty="0" smtClean="0">
              <a:latin typeface="Sakkal Majalla" pitchFamily="2" charset="-78"/>
              <a:cs typeface="Sakkal Majalla" pitchFamily="2" charset="-78"/>
            </a:endParaRPr>
          </a:p>
          <a:p>
            <a:pPr lvl="0" algn="r" rtl="1">
              <a:buClr>
                <a:srgbClr val="FFC000"/>
              </a:buClr>
            </a:pPr>
            <a:r>
              <a:rPr lang="ar-SA" sz="2800" dirty="0" smtClean="0">
                <a:latin typeface="Sakkal Majalla" pitchFamily="2" charset="-78"/>
                <a:cs typeface="Sakkal Majalla" pitchFamily="2" charset="-78"/>
              </a:rPr>
              <a:t>تصف من الذي سيجري متابعته وتقييمه وكيف سيتم اختيارهم .</a:t>
            </a:r>
            <a:endParaRPr lang="en-US" sz="2800" dirty="0" smtClean="0">
              <a:latin typeface="Sakkal Majalla" pitchFamily="2" charset="-78"/>
              <a:cs typeface="Sakkal Majalla" pitchFamily="2" charset="-78"/>
            </a:endParaRPr>
          </a:p>
          <a:p>
            <a:pPr lvl="0" algn="r" rtl="1">
              <a:buClr>
                <a:srgbClr val="FFC000"/>
              </a:buClr>
            </a:pPr>
            <a:r>
              <a:rPr lang="ar-SA" sz="2800" dirty="0" smtClean="0">
                <a:latin typeface="Sakkal Majalla" pitchFamily="2" charset="-78"/>
                <a:cs typeface="Sakkal Majalla" pitchFamily="2" charset="-78"/>
              </a:rPr>
              <a:t>تذكر وسائل جمع المعلومات .</a:t>
            </a:r>
            <a:endParaRPr lang="en-US" sz="2800" dirty="0" smtClean="0">
              <a:latin typeface="Sakkal Majalla" pitchFamily="2" charset="-78"/>
              <a:cs typeface="Sakkal Majalla" pitchFamily="2" charset="-78"/>
            </a:endParaRPr>
          </a:p>
          <a:p>
            <a:pPr lvl="0" algn="r" rtl="1">
              <a:buClr>
                <a:srgbClr val="FFC000"/>
              </a:buClr>
            </a:pPr>
            <a:r>
              <a:rPr lang="ar-SA" sz="2800" dirty="0" smtClean="0">
                <a:latin typeface="Sakkal Majalla" pitchFamily="2" charset="-78"/>
                <a:cs typeface="Sakkal Majalla" pitchFamily="2" charset="-78"/>
              </a:rPr>
              <a:t>تصف اية وسائل إختبار </a:t>
            </a:r>
            <a:r>
              <a:rPr lang="ar-SA"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a:t>
            </a:r>
            <a:endParaRPr lang="en-US" sz="2800" dirty="0" smtClean="0">
              <a:latin typeface="Sakkal Majalla" pitchFamily="2" charset="-78"/>
              <a:cs typeface="Sakkal Majalla" pitchFamily="2" charset="-78"/>
            </a:endParaRPr>
          </a:p>
          <a:p>
            <a:pPr lvl="0" algn="r" rtl="1">
              <a:buClr>
                <a:srgbClr val="FFC000"/>
              </a:buClr>
            </a:pPr>
            <a:r>
              <a:rPr lang="ar-SA" sz="2800" dirty="0" smtClean="0">
                <a:latin typeface="Sakkal Majalla" pitchFamily="2" charset="-78"/>
                <a:cs typeface="Sakkal Majalla" pitchFamily="2" charset="-78"/>
              </a:rPr>
              <a:t>تذكر كم </a:t>
            </a:r>
            <a:r>
              <a:rPr lang="ar-SA" sz="2800" dirty="0" smtClean="0">
                <a:latin typeface="Sakkal Majalla" pitchFamily="2" charset="-78"/>
                <a:cs typeface="Sakkal Majalla" pitchFamily="2" charset="-78"/>
              </a:rPr>
              <a:t>مرة </a:t>
            </a:r>
            <a:r>
              <a:rPr lang="ar-SA" sz="2800" dirty="0" smtClean="0">
                <a:latin typeface="Sakkal Majalla" pitchFamily="2" charset="-78"/>
                <a:cs typeface="Sakkal Majalla" pitchFamily="2" charset="-78"/>
              </a:rPr>
              <a:t>ستجرى </a:t>
            </a:r>
            <a:r>
              <a:rPr lang="ar-SA" sz="2800" dirty="0" smtClean="0">
                <a:latin typeface="Sakkal Majalla" pitchFamily="2" charset="-78"/>
                <a:cs typeface="Sakkal Majalla" pitchFamily="2" charset="-78"/>
              </a:rPr>
              <a:t>عملية المتابعة . </a:t>
            </a:r>
            <a:endParaRPr lang="en-US" sz="2800" dirty="0" smtClean="0">
              <a:latin typeface="Sakkal Majalla" pitchFamily="2" charset="-78"/>
              <a:cs typeface="Sakkal Majalla" pitchFamily="2" charset="-78"/>
            </a:endParaRPr>
          </a:p>
          <a:p>
            <a:pPr lvl="0" algn="r" rtl="1">
              <a:buClr>
                <a:srgbClr val="FFC000"/>
              </a:buClr>
            </a:pPr>
            <a:r>
              <a:rPr lang="ar-SA" sz="2800" dirty="0" smtClean="0">
                <a:latin typeface="Sakkal Majalla" pitchFamily="2" charset="-78"/>
                <a:cs typeface="Sakkal Majalla" pitchFamily="2" charset="-78"/>
              </a:rPr>
              <a:t>تبين كيف </a:t>
            </a:r>
            <a:r>
              <a:rPr lang="ar-SA" sz="2800" dirty="0" smtClean="0">
                <a:latin typeface="Sakkal Majalla" pitchFamily="2" charset="-78"/>
                <a:cs typeface="Sakkal Majalla" pitchFamily="2" charset="-78"/>
              </a:rPr>
              <a:t>ستجرى </a:t>
            </a:r>
            <a:r>
              <a:rPr lang="ar-SA" sz="2800" dirty="0" smtClean="0">
                <a:latin typeface="Sakkal Majalla" pitchFamily="2" charset="-78"/>
                <a:cs typeface="Sakkal Majalla" pitchFamily="2" charset="-78"/>
              </a:rPr>
              <a:t>عملية التقييم </a:t>
            </a:r>
            <a:r>
              <a:rPr lang="ar-SA" sz="2800" dirty="0" smtClean="0">
                <a:latin typeface="Sakkal Majalla" pitchFamily="2" charset="-78"/>
                <a:cs typeface="Sakkal Majalla" pitchFamily="2" charset="-78"/>
              </a:rPr>
              <a:t>لأجل إجراء </a:t>
            </a:r>
            <a:r>
              <a:rPr lang="ar-SA" sz="2800" dirty="0" smtClean="0">
                <a:latin typeface="Sakkal Majalla" pitchFamily="2" charset="-78"/>
                <a:cs typeface="Sakkal Majalla" pitchFamily="2" charset="-78"/>
              </a:rPr>
              <a:t>التحسينات علي البرنامج .</a:t>
            </a:r>
            <a:endParaRPr lang="en-US" sz="2800" dirty="0" smtClean="0">
              <a:latin typeface="Sakkal Majalla" pitchFamily="2" charset="-78"/>
              <a:cs typeface="Sakkal Majalla" pitchFamily="2" charset="-78"/>
            </a:endParaRPr>
          </a:p>
          <a:p>
            <a:pPr algn="just" rtl="1">
              <a:buNone/>
            </a:pPr>
            <a:endParaRPr lang="ar-SA"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r" rtl="1">
              <a:buNone/>
            </a:pPr>
            <a:endParaRPr lang="ar-SA"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 presetClass="entr" presetSubtype="1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heckerboard(across)">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 presetClass="entr" presetSubtype="1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heckerboard(across)">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checkerboard(across)">
                                      <p:cBhvr>
                                        <p:cTn id="24" dur="500"/>
                                        <p:tgtEl>
                                          <p:spTgt spid="3">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checkerboard(across)">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checkerboard(across)">
                                      <p:cBhvr>
                                        <p:cTn id="34" dur="5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checkerboard(across)">
                                      <p:cBhvr>
                                        <p:cTn id="39" dur="500"/>
                                        <p:tgtEl>
                                          <p:spTgt spid="3">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checkerboard(across)">
                                      <p:cBhvr>
                                        <p:cTn id="4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buFont typeface="Wingdings" pitchFamily="2" charset="2"/>
              <a:buChar char="ü"/>
            </a:pP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الخطوة السابعة :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كتابة قدرات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المنظمة</a:t>
            </a:r>
            <a:endParaRPr lang="en-US"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Content Placeholder 2"/>
          <p:cNvSpPr>
            <a:spLocks noGrp="1"/>
          </p:cNvSpPr>
          <p:nvPr>
            <p:ph idx="1"/>
          </p:nvPr>
        </p:nvSpPr>
        <p:spPr>
          <a:xfrm>
            <a:off x="304800" y="1524000"/>
            <a:ext cx="8610600" cy="5029199"/>
          </a:xfrm>
        </p:spPr>
        <p:txBody>
          <a:bodyPr>
            <a:normAutofit/>
          </a:bodyPr>
          <a:lstStyle/>
          <a:p>
            <a:pPr algn="r" rtl="1">
              <a:buClr>
                <a:srgbClr val="FFC000"/>
              </a:buClr>
            </a:pPr>
            <a:r>
              <a:rPr lang="ar-SA" sz="2800" b="1" dirty="0" smtClean="0">
                <a:latin typeface="Sakkal Majalla" pitchFamily="2" charset="-78"/>
                <a:cs typeface="Sakkal Majalla" pitchFamily="2" charset="-78"/>
              </a:rPr>
              <a:t>الغرض من كتابة قدرات المنظمة </a:t>
            </a:r>
            <a:r>
              <a:rPr lang="ar-SA" sz="2800" b="1" dirty="0" smtClean="0">
                <a:latin typeface="Sakkal Majalla" pitchFamily="2" charset="-78"/>
                <a:cs typeface="Sakkal Majalla" pitchFamily="2" charset="-78"/>
              </a:rPr>
              <a:t>:</a:t>
            </a:r>
            <a:endParaRPr lang="en-US" sz="2800" b="1" dirty="0" smtClean="0">
              <a:latin typeface="Sakkal Majalla" pitchFamily="2" charset="-78"/>
              <a:cs typeface="Sakkal Majalla" pitchFamily="2" charset="-78"/>
            </a:endParaRPr>
          </a:p>
          <a:p>
            <a:pPr algn="just" rtl="1">
              <a:buNone/>
            </a:pPr>
            <a:r>
              <a:rPr lang="ar-SA" sz="2800" dirty="0" smtClean="0">
                <a:latin typeface="Sakkal Majalla" pitchFamily="2" charset="-78"/>
                <a:cs typeface="Sakkal Majalla" pitchFamily="2" charset="-78"/>
              </a:rPr>
              <a:t>           يصف </a:t>
            </a:r>
            <a:r>
              <a:rPr lang="ar-SA" sz="2800" dirty="0" smtClean="0">
                <a:latin typeface="Sakkal Majalla" pitchFamily="2" charset="-78"/>
                <a:cs typeface="Sakkal Majalla" pitchFamily="2" charset="-78"/>
              </a:rPr>
              <a:t>هذا الجزء من المشروع المواصفات الفريدة التي تمتلكها المنظمة لتحقيق اهداف البرنامج في </a:t>
            </a:r>
            <a:r>
              <a:rPr lang="ar-SA" sz="2800" dirty="0" smtClean="0">
                <a:latin typeface="Sakkal Majalla" pitchFamily="2" charset="-78"/>
                <a:cs typeface="Sakkal Majalla" pitchFamily="2" charset="-78"/>
              </a:rPr>
              <a:t>معالجته </a:t>
            </a:r>
            <a:r>
              <a:rPr lang="ar-SA" sz="2800" dirty="0" smtClean="0">
                <a:latin typeface="Sakkal Majalla" pitchFamily="2" charset="-78"/>
                <a:cs typeface="Sakkal Majalla" pitchFamily="2" charset="-78"/>
              </a:rPr>
              <a:t>لمشكلة معينة في </a:t>
            </a:r>
            <a:r>
              <a:rPr lang="ar-SA" sz="2800" dirty="0" smtClean="0">
                <a:latin typeface="Sakkal Majalla" pitchFamily="2" charset="-78"/>
                <a:cs typeface="Sakkal Majalla" pitchFamily="2" charset="-78"/>
              </a:rPr>
              <a:t>المجتمع ؛ ويجب </a:t>
            </a:r>
            <a:r>
              <a:rPr lang="ar-SA" sz="2800" dirty="0" smtClean="0">
                <a:latin typeface="Sakkal Majalla" pitchFamily="2" charset="-78"/>
                <a:cs typeface="Sakkal Majalla" pitchFamily="2" charset="-78"/>
              </a:rPr>
              <a:t>ان يقدم هذا الجزء وصفا للمنظمة مقدما ضمانات </a:t>
            </a:r>
            <a:r>
              <a:rPr lang="ar-SA" sz="2800" dirty="0" smtClean="0">
                <a:latin typeface="Sakkal Majalla" pitchFamily="2" charset="-78"/>
                <a:cs typeface="Sakkal Majalla" pitchFamily="2" charset="-78"/>
              </a:rPr>
              <a:t>للمانحين </a:t>
            </a:r>
            <a:r>
              <a:rPr lang="ar-SA" sz="2800" dirty="0" smtClean="0">
                <a:latin typeface="Sakkal Majalla" pitchFamily="2" charset="-78"/>
                <a:cs typeface="Sakkal Majalla" pitchFamily="2" charset="-78"/>
              </a:rPr>
              <a:t>المحتملين بان المنظمة تستطيع القيام بالمشروع المقترح .</a:t>
            </a:r>
            <a:endParaRPr lang="en-US" sz="2800" dirty="0" smtClean="0">
              <a:latin typeface="Sakkal Majalla" pitchFamily="2" charset="-78"/>
              <a:cs typeface="Sakkal Majalla" pitchFamily="2" charset="-78"/>
            </a:endParaRPr>
          </a:p>
          <a:p>
            <a:pPr algn="r" rtl="1">
              <a:buNone/>
            </a:pPr>
            <a:r>
              <a:rPr lang="ar-SA" sz="2800" dirty="0" smtClean="0">
                <a:latin typeface="Sakkal Majalla" pitchFamily="2" charset="-78"/>
                <a:cs typeface="Sakkal Majalla" pitchFamily="2" charset="-78"/>
              </a:rPr>
              <a:t>يجب </a:t>
            </a:r>
            <a:r>
              <a:rPr lang="ar-SA" sz="2800" dirty="0" smtClean="0">
                <a:latin typeface="Sakkal Majalla" pitchFamily="2" charset="-78"/>
                <a:cs typeface="Sakkal Majalla" pitchFamily="2" charset="-78"/>
              </a:rPr>
              <a:t>أن </a:t>
            </a:r>
            <a:r>
              <a:rPr lang="ar-SA" sz="2800" dirty="0" smtClean="0">
                <a:latin typeface="Sakkal Majalla" pitchFamily="2" charset="-78"/>
                <a:cs typeface="Sakkal Majalla" pitchFamily="2" charset="-78"/>
              </a:rPr>
              <a:t>يعطي هذا القسم من المشروع </a:t>
            </a:r>
            <a:r>
              <a:rPr lang="ar-SA" sz="2800" dirty="0" smtClean="0">
                <a:latin typeface="Sakkal Majalla" pitchFamily="2" charset="-78"/>
                <a:cs typeface="Sakkal Majalla" pitchFamily="2" charset="-78"/>
              </a:rPr>
              <a:t>لقارئه </a:t>
            </a:r>
            <a:r>
              <a:rPr lang="ar-SA" sz="2800" dirty="0" smtClean="0">
                <a:latin typeface="Sakkal Majalla" pitchFamily="2" charset="-78"/>
                <a:cs typeface="Sakkal Majalla" pitchFamily="2" charset="-78"/>
              </a:rPr>
              <a:t>انطباعا بان المنظمة :</a:t>
            </a:r>
            <a:endParaRPr lang="en-US" sz="2800" dirty="0" smtClean="0">
              <a:latin typeface="Sakkal Majalla" pitchFamily="2" charset="-78"/>
              <a:cs typeface="Sakkal Majalla" pitchFamily="2" charset="-78"/>
            </a:endParaRPr>
          </a:p>
          <a:p>
            <a:pPr lvl="1" algn="r" rtl="1"/>
            <a:r>
              <a:rPr lang="ar-SA" dirty="0" smtClean="0">
                <a:latin typeface="Sakkal Majalla" pitchFamily="2" charset="-78"/>
                <a:cs typeface="Sakkal Majalla" pitchFamily="2" charset="-78"/>
              </a:rPr>
              <a:t>مؤمنة </a:t>
            </a:r>
            <a:r>
              <a:rPr lang="ar-SA" dirty="0" smtClean="0">
                <a:latin typeface="Sakkal Majalla" pitchFamily="2" charset="-78"/>
                <a:cs typeface="Sakkal Majalla" pitchFamily="2" charset="-78"/>
              </a:rPr>
              <a:t>مالياً .</a:t>
            </a:r>
          </a:p>
          <a:p>
            <a:pPr lvl="1" algn="r" rtl="1"/>
            <a:r>
              <a:rPr lang="ar-SA" sz="2800" dirty="0" smtClean="0">
                <a:latin typeface="Sakkal Majalla" pitchFamily="2" charset="-78"/>
                <a:cs typeface="Sakkal Majalla" pitchFamily="2" charset="-78"/>
              </a:rPr>
              <a:t>تتمتع بإدارة </a:t>
            </a:r>
            <a:r>
              <a:rPr lang="ar-SA" sz="2800" dirty="0" smtClean="0">
                <a:latin typeface="Sakkal Majalla" pitchFamily="2" charset="-78"/>
                <a:cs typeface="Sakkal Majalla" pitchFamily="2" charset="-78"/>
              </a:rPr>
              <a:t>جيدة </a:t>
            </a:r>
            <a:endParaRPr lang="ar-SA" sz="2800" dirty="0" smtClean="0">
              <a:latin typeface="Sakkal Majalla" pitchFamily="2" charset="-78"/>
              <a:cs typeface="Sakkal Majalla" pitchFamily="2" charset="-78"/>
            </a:endParaRPr>
          </a:p>
          <a:p>
            <a:pPr lvl="1" algn="r" rtl="1"/>
            <a:r>
              <a:rPr lang="ar-SA" sz="2800" dirty="0" smtClean="0">
                <a:latin typeface="Sakkal Majalla" pitchFamily="2" charset="-78"/>
                <a:cs typeface="Sakkal Majalla" pitchFamily="2" charset="-78"/>
              </a:rPr>
              <a:t>تقدم </a:t>
            </a:r>
            <a:r>
              <a:rPr lang="ar-SA" sz="2800" dirty="0" smtClean="0">
                <a:latin typeface="Sakkal Majalla" pitchFamily="2" charset="-78"/>
                <a:cs typeface="Sakkal Majalla" pitchFamily="2" charset="-78"/>
              </a:rPr>
              <a:t>خدمات مجتمع مهمة </a:t>
            </a:r>
            <a:endParaRPr lang="ar-SA" sz="2800" dirty="0" smtClean="0">
              <a:latin typeface="Sakkal Majalla" pitchFamily="2" charset="-78"/>
              <a:cs typeface="Sakkal Majalla" pitchFamily="2" charset="-78"/>
            </a:endParaRPr>
          </a:p>
          <a:p>
            <a:pPr lvl="1" algn="r" rtl="1"/>
            <a:r>
              <a:rPr lang="ar-SA" sz="2800" dirty="0" smtClean="0">
                <a:latin typeface="Sakkal Majalla" pitchFamily="2" charset="-78"/>
                <a:cs typeface="Sakkal Majalla" pitchFamily="2" charset="-78"/>
              </a:rPr>
              <a:t>تحظى بإحترام </a:t>
            </a:r>
            <a:r>
              <a:rPr lang="ar-SA" sz="2800" dirty="0" smtClean="0">
                <a:latin typeface="Sakkal Majalla" pitchFamily="2" charset="-78"/>
                <a:cs typeface="Sakkal Majalla" pitchFamily="2" charset="-78"/>
              </a:rPr>
              <a:t>المجتمع </a:t>
            </a:r>
            <a:endParaRPr lang="en-US" sz="2800" dirty="0" smtClean="0">
              <a:latin typeface="Sakkal Majalla" pitchFamily="2" charset="-78"/>
              <a:cs typeface="Sakkal Majalla" pitchFamily="2" charset="-78"/>
            </a:endParaRPr>
          </a:p>
          <a:p>
            <a:pPr algn="just" rtl="1">
              <a:buNone/>
            </a:pPr>
            <a:endParaRPr lang="ar-SA"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r" rtl="1">
              <a:buNone/>
            </a:pPr>
            <a:endParaRPr lang="ar-SA"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1000"/>
                                        <p:tgtEl>
                                          <p:spTgt spid="3">
                                            <p:txEl>
                                              <p:pRg st="5" end="5"/>
                                            </p:txEl>
                                          </p:spTgt>
                                        </p:tgtEl>
                                      </p:cBhvr>
                                    </p:animEffect>
                                    <p:anim calcmode="lin" valueType="num">
                                      <p:cBhvr>
                                        <p:cTn id="4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0"/>
            <a:ext cx="8610600" cy="5029199"/>
          </a:xfrm>
        </p:spPr>
        <p:txBody>
          <a:bodyPr>
            <a:normAutofit fontScale="32500" lnSpcReduction="20000"/>
          </a:bodyPr>
          <a:lstStyle/>
          <a:p>
            <a:pPr algn="r" rtl="1">
              <a:lnSpc>
                <a:spcPct val="120000"/>
              </a:lnSpc>
              <a:buNone/>
            </a:pPr>
            <a:r>
              <a:rPr lang="ar-SA" sz="9600" b="1" dirty="0" smtClean="0">
                <a:latin typeface="Sakkal Majalla" pitchFamily="2" charset="-78"/>
                <a:cs typeface="Sakkal Majalla" pitchFamily="2" charset="-78"/>
              </a:rPr>
              <a:t>   إن الغرض الاساس من هذا الجزء في المشروع يكمن في بناء جسوراً من الثقة والمصداقية مع المانح وهذا يمكن تحقيقه من خلال عبارات الاستحسان وكتب الشكر والتقدير التي حصلت عليها المنظمة وكذلك الاحصائيات ذات العلاقة عمل منظمتكم علي الرغم من دورها الثانوي في الموضوع ويجب ان يتضمن هذا القسم المعلومات التالية:</a:t>
            </a:r>
            <a:endParaRPr lang="en-US" sz="9600" b="1" dirty="0" smtClean="0">
              <a:latin typeface="Sakkal Majalla" pitchFamily="2" charset="-78"/>
              <a:cs typeface="Sakkal Majalla" pitchFamily="2" charset="-78"/>
            </a:endParaRPr>
          </a:p>
          <a:p>
            <a:pPr lvl="6" algn="just" rtl="1">
              <a:lnSpc>
                <a:spcPct val="120000"/>
              </a:lnSpc>
              <a:buClr>
                <a:srgbClr val="FFC000"/>
              </a:buClr>
            </a:pPr>
            <a:r>
              <a:rPr lang="ar-SA" sz="9600" b="1" dirty="0" smtClean="0">
                <a:latin typeface="Sakkal Majalla" pitchFamily="2" charset="-78"/>
                <a:cs typeface="Sakkal Majalla" pitchFamily="2" charset="-78"/>
              </a:rPr>
              <a:t>مهمة </a:t>
            </a:r>
            <a:r>
              <a:rPr lang="ar-SA" sz="9600" b="1" dirty="0" smtClean="0">
                <a:latin typeface="Sakkal Majalla" pitchFamily="2" charset="-78"/>
                <a:cs typeface="Sakkal Majalla" pitchFamily="2" charset="-78"/>
              </a:rPr>
              <a:t>المنظمة </a:t>
            </a:r>
            <a:r>
              <a:rPr lang="ar-SA" sz="9600" b="1" dirty="0" smtClean="0">
                <a:latin typeface="Sakkal Majalla" pitchFamily="2" charset="-78"/>
                <a:cs typeface="Sakkal Majalla" pitchFamily="2" charset="-78"/>
              </a:rPr>
              <a:t>.</a:t>
            </a:r>
          </a:p>
          <a:p>
            <a:pPr lvl="6" algn="just" rtl="1">
              <a:lnSpc>
                <a:spcPct val="120000"/>
              </a:lnSpc>
              <a:buClr>
                <a:srgbClr val="FFC000"/>
              </a:buClr>
            </a:pPr>
            <a:r>
              <a:rPr lang="ar-SA" sz="9600" b="1" dirty="0" smtClean="0">
                <a:latin typeface="Sakkal Majalla" pitchFamily="2" charset="-78"/>
                <a:cs typeface="Sakkal Majalla" pitchFamily="2" charset="-78"/>
              </a:rPr>
              <a:t>أهداف المنظمة .</a:t>
            </a:r>
          </a:p>
          <a:p>
            <a:pPr lvl="6" algn="just" rtl="1">
              <a:lnSpc>
                <a:spcPct val="120000"/>
              </a:lnSpc>
              <a:buClr>
                <a:srgbClr val="FFC000"/>
              </a:buClr>
            </a:pPr>
            <a:r>
              <a:rPr lang="ar-SA" sz="9600" b="1" dirty="0" smtClean="0">
                <a:latin typeface="Sakkal Majalla" pitchFamily="2" charset="-78"/>
                <a:cs typeface="Sakkal Majalla" pitchFamily="2" charset="-78"/>
              </a:rPr>
              <a:t>متي وكيف تاسست المنظمة ؟</a:t>
            </a:r>
          </a:p>
          <a:p>
            <a:pPr lvl="6" algn="just" rtl="1">
              <a:lnSpc>
                <a:spcPct val="120000"/>
              </a:lnSpc>
              <a:buClr>
                <a:srgbClr val="FFC000"/>
              </a:buClr>
            </a:pPr>
            <a:r>
              <a:rPr lang="ar-SA" sz="9600" b="1" dirty="0" smtClean="0">
                <a:latin typeface="Sakkal Majalla" pitchFamily="2" charset="-78"/>
                <a:cs typeface="Sakkal Majalla" pitchFamily="2" charset="-78"/>
              </a:rPr>
              <a:t>أهم الاحداث في تاريخ المنظمة </a:t>
            </a:r>
            <a:r>
              <a:rPr lang="ar-SA" sz="9600" b="1" dirty="0" smtClean="0">
                <a:latin typeface="Sakkal Majalla" pitchFamily="2" charset="-78"/>
                <a:cs typeface="Sakkal Majalla" pitchFamily="2" charset="-78"/>
              </a:rPr>
              <a:t>؟</a:t>
            </a:r>
            <a:endParaRPr lang="ar-SA" sz="9600" b="1" dirty="0" smtClean="0">
              <a:latin typeface="Sakkal Majalla" pitchFamily="2" charset="-78"/>
              <a:cs typeface="Sakkal Majalla" pitchFamily="2" charset="-78"/>
            </a:endParaRP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0"/>
            <a:ext cx="8610600" cy="5029199"/>
          </a:xfrm>
        </p:spPr>
        <p:txBody>
          <a:bodyPr>
            <a:noAutofit/>
          </a:bodyPr>
          <a:lstStyle/>
          <a:p>
            <a:pPr lvl="6" algn="just" rtl="1">
              <a:lnSpc>
                <a:spcPct val="120000"/>
              </a:lnSpc>
              <a:buClr>
                <a:srgbClr val="FFC000"/>
              </a:buClr>
            </a:pPr>
            <a:r>
              <a:rPr lang="ar-SA" sz="3200" b="1" dirty="0" smtClean="0">
                <a:latin typeface="Sakkal Majalla" pitchFamily="2" charset="-78"/>
                <a:cs typeface="Sakkal Majalla" pitchFamily="2" charset="-78"/>
              </a:rPr>
              <a:t>البرامج </a:t>
            </a:r>
            <a:r>
              <a:rPr lang="ar-SA" sz="3200" b="1" dirty="0" smtClean="0">
                <a:latin typeface="Sakkal Majalla" pitchFamily="2" charset="-78"/>
                <a:cs typeface="Sakkal Majalla" pitchFamily="2" charset="-78"/>
              </a:rPr>
              <a:t>الحالية .</a:t>
            </a:r>
          </a:p>
          <a:p>
            <a:pPr lvl="6" algn="just" rtl="1">
              <a:lnSpc>
                <a:spcPct val="120000"/>
              </a:lnSpc>
              <a:buClr>
                <a:srgbClr val="FFC000"/>
              </a:buClr>
            </a:pPr>
            <a:r>
              <a:rPr lang="ar-SA" sz="3200" b="1" dirty="0" smtClean="0">
                <a:latin typeface="Sakkal Majalla" pitchFamily="2" charset="-78"/>
                <a:cs typeface="Sakkal Majalla" pitchFamily="2" charset="-78"/>
              </a:rPr>
              <a:t>الانجازات السابقة وتاثيراتها .</a:t>
            </a:r>
          </a:p>
          <a:p>
            <a:pPr lvl="6" algn="just" rtl="1">
              <a:lnSpc>
                <a:spcPct val="120000"/>
              </a:lnSpc>
              <a:buClr>
                <a:srgbClr val="FFC000"/>
              </a:buClr>
            </a:pPr>
            <a:r>
              <a:rPr lang="ar-SA" sz="3200" b="1" dirty="0" smtClean="0">
                <a:latin typeface="Sakkal Majalla" pitchFamily="2" charset="-78"/>
                <a:cs typeface="Sakkal Majalla" pitchFamily="2" charset="-78"/>
              </a:rPr>
              <a:t>مميزات المواطنين وقدراتهم .</a:t>
            </a:r>
          </a:p>
          <a:p>
            <a:pPr lvl="6" algn="just" rtl="1">
              <a:lnSpc>
                <a:spcPct val="120000"/>
              </a:lnSpc>
              <a:buClr>
                <a:srgbClr val="FFC000"/>
              </a:buClr>
            </a:pPr>
            <a:r>
              <a:rPr lang="ar-SA" sz="3200" b="1" dirty="0" smtClean="0">
                <a:latin typeface="Sakkal Majalla" pitchFamily="2" charset="-78"/>
                <a:cs typeface="Sakkal Majalla" pitchFamily="2" charset="-78"/>
              </a:rPr>
              <a:t>حجم وخصائص المجموعة المستهدفة .</a:t>
            </a:r>
          </a:p>
          <a:p>
            <a:pPr lvl="6" algn="just" rtl="1">
              <a:lnSpc>
                <a:spcPct val="120000"/>
              </a:lnSpc>
              <a:buClr>
                <a:srgbClr val="FFC000"/>
              </a:buClr>
            </a:pPr>
            <a:r>
              <a:rPr lang="ar-SA" sz="3200" b="1" dirty="0" smtClean="0">
                <a:latin typeface="Sakkal Majalla" pitchFamily="2" charset="-78"/>
                <a:cs typeface="Sakkal Majalla" pitchFamily="2" charset="-78"/>
              </a:rPr>
              <a:t>التعاون مع منظمات اخري .</a:t>
            </a:r>
          </a:p>
          <a:p>
            <a:pPr lvl="6" algn="just" rtl="1">
              <a:lnSpc>
                <a:spcPct val="120000"/>
              </a:lnSpc>
              <a:buClr>
                <a:srgbClr val="FFC000"/>
              </a:buClr>
            </a:pPr>
            <a:r>
              <a:rPr lang="ar-SA" sz="3200" b="1" dirty="0" smtClean="0">
                <a:latin typeface="Sakkal Majalla" pitchFamily="2" charset="-78"/>
                <a:cs typeface="Sakkal Majalla" pitchFamily="2" charset="-78"/>
              </a:rPr>
              <a:t>معلومات عامة عن مشروع المقترح .</a:t>
            </a:r>
            <a:endParaRPr lang="ar-SA" sz="3200" b="1" dirty="0" smtClean="0">
              <a:latin typeface="Sakkal Majalla" pitchFamily="2" charset="-78"/>
              <a:cs typeface="Sakkal Majalla" pitchFamily="2" charset="-78"/>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00" y="838200"/>
            <a:ext cx="6019800" cy="609600"/>
          </a:xfrm>
        </p:spPr>
        <p:txBody>
          <a:bodyPr>
            <a:noAutofit/>
          </a:bodyPr>
          <a:lstStyle/>
          <a:p>
            <a:pPr rtl="1"/>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خطـــوات كتابة مقترحـات المشاريع :</a:t>
            </a:r>
            <a:endParaRPr lang="en-US" sz="4000" b="1" dirty="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Content Placeholder 2"/>
          <p:cNvSpPr>
            <a:spLocks noGrp="1"/>
          </p:cNvSpPr>
          <p:nvPr>
            <p:ph idx="1"/>
          </p:nvPr>
        </p:nvSpPr>
        <p:spPr>
          <a:xfrm>
            <a:off x="228600" y="1646237"/>
            <a:ext cx="8153400" cy="4830764"/>
          </a:xfrm>
        </p:spPr>
        <p:txBody>
          <a:bodyPr>
            <a:normAutofit fontScale="85000" lnSpcReduction="20000"/>
          </a:bodyPr>
          <a:lstStyle/>
          <a:p>
            <a:pPr algn="r" rtl="1">
              <a:lnSpc>
                <a:spcPct val="120000"/>
              </a:lnSpc>
            </a:pPr>
            <a:r>
              <a:rPr lang="ar-SA" sz="3600" dirty="0" smtClean="0">
                <a:latin typeface="Sakkal Majalla" pitchFamily="2" charset="-78"/>
                <a:cs typeface="Sakkal Majalla" pitchFamily="2" charset="-78"/>
              </a:rPr>
              <a:t>جمع المعلومات عن خلفية المشروع .</a:t>
            </a:r>
          </a:p>
          <a:p>
            <a:pPr algn="r" rtl="1">
              <a:lnSpc>
                <a:spcPct val="120000"/>
              </a:lnSpc>
            </a:pPr>
            <a:r>
              <a:rPr lang="ar-SA" sz="3600" dirty="0" smtClean="0">
                <a:latin typeface="Sakkal Majalla" pitchFamily="2" charset="-78"/>
                <a:cs typeface="Sakkal Majalla" pitchFamily="2" charset="-78"/>
              </a:rPr>
              <a:t>صياغـــــة فكــــــــــرة المشروع .</a:t>
            </a:r>
          </a:p>
          <a:p>
            <a:pPr algn="r" rtl="1">
              <a:lnSpc>
                <a:spcPct val="120000"/>
              </a:lnSpc>
            </a:pPr>
            <a:r>
              <a:rPr lang="ar-SA" sz="3600" dirty="0" smtClean="0">
                <a:latin typeface="Sakkal Majalla" pitchFamily="2" charset="-78"/>
                <a:cs typeface="Sakkal Majalla" pitchFamily="2" charset="-78"/>
              </a:rPr>
              <a:t>كتــــــــــــــــــابة بيان مقنع للمشكلـــــــــــة .</a:t>
            </a:r>
            <a:endParaRPr lang="en-US" sz="3600" dirty="0" smtClean="0">
              <a:latin typeface="Sakkal Majalla" pitchFamily="2" charset="-78"/>
              <a:cs typeface="Sakkal Majalla" pitchFamily="2" charset="-78"/>
            </a:endParaRPr>
          </a:p>
          <a:p>
            <a:pPr algn="r" rtl="1">
              <a:lnSpc>
                <a:spcPct val="120000"/>
              </a:lnSpc>
            </a:pPr>
            <a:r>
              <a:rPr lang="ar-SA" sz="3600" dirty="0" smtClean="0">
                <a:latin typeface="Sakkal Majalla" pitchFamily="2" charset="-78"/>
                <a:cs typeface="Sakkal Majalla" pitchFamily="2" charset="-78"/>
              </a:rPr>
              <a:t>تقديم تعريف واضح للأهداف والأهداف الفرعية .</a:t>
            </a:r>
          </a:p>
          <a:p>
            <a:pPr algn="r" rtl="1">
              <a:lnSpc>
                <a:spcPct val="120000"/>
              </a:lnSpc>
            </a:pPr>
            <a:r>
              <a:rPr lang="ar-SA" sz="3600" dirty="0" smtClean="0">
                <a:latin typeface="Sakkal Majalla" pitchFamily="2" charset="-78"/>
                <a:cs typeface="Sakkal Majalla" pitchFamily="2" charset="-78"/>
              </a:rPr>
              <a:t>صياغة الأنشطة .</a:t>
            </a:r>
          </a:p>
          <a:p>
            <a:pPr algn="r" rtl="1">
              <a:lnSpc>
                <a:spcPct val="120000"/>
              </a:lnSpc>
            </a:pPr>
            <a:r>
              <a:rPr lang="ar-SA" sz="3600" dirty="0" smtClean="0">
                <a:latin typeface="Sakkal Majalla" pitchFamily="2" charset="-78"/>
                <a:cs typeface="Sakkal Majalla" pitchFamily="2" charset="-78"/>
              </a:rPr>
              <a:t>تصميم خطة التقييم والمتابعة .</a:t>
            </a:r>
          </a:p>
          <a:p>
            <a:pPr algn="r" rtl="1">
              <a:lnSpc>
                <a:spcPct val="120000"/>
              </a:lnSpc>
            </a:pPr>
            <a:r>
              <a:rPr lang="ar-SA" sz="3600" dirty="0" smtClean="0">
                <a:latin typeface="Sakkal Majalla" pitchFamily="2" charset="-78"/>
                <a:cs typeface="Sakkal Majalla" pitchFamily="2" charset="-78"/>
              </a:rPr>
              <a:t>تدوين القسم الخاص بقدرات المنظمة .</a:t>
            </a:r>
          </a:p>
          <a:p>
            <a:pPr algn="r" rtl="1">
              <a:lnSpc>
                <a:spcPct val="120000"/>
              </a:lnSpc>
            </a:pPr>
            <a:r>
              <a:rPr lang="ar-SA" sz="3600" dirty="0" smtClean="0">
                <a:latin typeface="Sakkal Majalla" pitchFamily="2" charset="-78"/>
                <a:cs typeface="Sakkal Majalla" pitchFamily="2" charset="-78"/>
              </a:rPr>
              <a:t>كتابة ملخص للمشروع .</a:t>
            </a:r>
          </a:p>
          <a:p>
            <a:pPr algn="r" rtl="1">
              <a:lnSpc>
                <a:spcPct val="120000"/>
              </a:lnSpc>
            </a:pPr>
            <a:r>
              <a:rPr lang="ar-SA" sz="3600" dirty="0" smtClean="0">
                <a:latin typeface="Sakkal Majalla" pitchFamily="2" charset="-78"/>
                <a:cs typeface="Sakkal Majalla" pitchFamily="2" charset="-78"/>
              </a:rPr>
              <a:t>تجميع عناصر المشروع .</a:t>
            </a:r>
          </a:p>
          <a:p>
            <a:pPr algn="r" rtl="1">
              <a:lnSpc>
                <a:spcPct val="120000"/>
              </a:lnSpc>
            </a:pPr>
            <a:r>
              <a:rPr lang="ar-SA" sz="3600" dirty="0" smtClean="0">
                <a:latin typeface="Sakkal Majalla" pitchFamily="2" charset="-78"/>
                <a:cs typeface="Sakkal Majalla" pitchFamily="2" charset="-78"/>
              </a:rPr>
              <a:t>المتابعة مع المنح .</a:t>
            </a:r>
          </a:p>
          <a:p>
            <a:pPr algn="r" rtl="1">
              <a:buNone/>
            </a:pPr>
            <a:endParaRPr lang="ar-SA" sz="3600" dirty="0" smtClean="0">
              <a:solidFill>
                <a:schemeClr val="accent2">
                  <a:lumMod val="60000"/>
                  <a:lumOff val="40000"/>
                </a:schemeClr>
              </a:solidFill>
              <a:latin typeface="Sakkal Majalla" pitchFamily="2" charset="-78"/>
              <a:cs typeface="Sakkal Majalla" pitchFamily="2" charset="-78"/>
            </a:endParaRPr>
          </a:p>
          <a:p>
            <a:pPr algn="r" rtl="1"/>
            <a:endParaRPr lang="en-US" sz="3600" dirty="0">
              <a:solidFill>
                <a:schemeClr val="accent2">
                  <a:lumMod val="60000"/>
                  <a:lumOff val="40000"/>
                </a:schemeClr>
              </a:solidFill>
              <a:latin typeface="Sakkal Majalla" pitchFamily="2" charset="-78"/>
              <a:cs typeface="Sakkal Majalla" pitchFamily="2"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1"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heckerboard(across)">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checkerboard(across)">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checkerboard(across)">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checkerboard(across)">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checkerboard(across)">
                                      <p:cBhvr>
                                        <p:cTn id="35" dur="500"/>
                                        <p:tgtEl>
                                          <p:spTgt spid="3">
                                            <p:txEl>
                                              <p:pRg st="4" end="4"/>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checkerboard(across)">
                                      <p:cBhvr>
                                        <p:cTn id="40" dur="500"/>
                                        <p:tgtEl>
                                          <p:spTgt spid="3">
                                            <p:txEl>
                                              <p:pRg st="5" end="5"/>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checkerboard(across)">
                                      <p:cBhvr>
                                        <p:cTn id="45" dur="500"/>
                                        <p:tgtEl>
                                          <p:spTgt spid="3">
                                            <p:txEl>
                                              <p:pRg st="6" end="6"/>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5" presetClass="entr" presetSubtype="10" fill="hold" grpId="0" nodeType="clickEffect">
                                  <p:stCondLst>
                                    <p:cond delay="0"/>
                                  </p:stCondLst>
                                  <p:childTnLst>
                                    <p:set>
                                      <p:cBhvr>
                                        <p:cTn id="49" dur="1" fill="hold">
                                          <p:stCondLst>
                                            <p:cond delay="0"/>
                                          </p:stCondLst>
                                        </p:cTn>
                                        <p:tgtEl>
                                          <p:spTgt spid="3">
                                            <p:txEl>
                                              <p:pRg st="7" end="7"/>
                                            </p:txEl>
                                          </p:spTgt>
                                        </p:tgtEl>
                                        <p:attrNameLst>
                                          <p:attrName>style.visibility</p:attrName>
                                        </p:attrNameLst>
                                      </p:cBhvr>
                                      <p:to>
                                        <p:strVal val="visible"/>
                                      </p:to>
                                    </p:set>
                                    <p:animEffect transition="in" filter="checkerboard(across)">
                                      <p:cBhvr>
                                        <p:cTn id="50" dur="500"/>
                                        <p:tgtEl>
                                          <p:spTgt spid="3">
                                            <p:txEl>
                                              <p:pRg st="7" end="7"/>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 presetClass="entr" presetSubtype="10"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checkerboard(across)">
                                      <p:cBhvr>
                                        <p:cTn id="55" dur="500"/>
                                        <p:tgtEl>
                                          <p:spTgt spid="3">
                                            <p:txEl>
                                              <p:pRg st="8" end="8"/>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5" presetClass="entr" presetSubtype="10" fill="hold" grpId="0" nodeType="click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Effect transition="in" filter="checkerboard(across)">
                                      <p:cBhvr>
                                        <p:cTn id="6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buFont typeface="Wingdings" pitchFamily="2" charset="2"/>
              <a:buChar char="ü"/>
            </a:pP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الخطوة الثامنة :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كتابة </a:t>
            </a: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ملخص المشروع</a:t>
            </a:r>
            <a:endParaRPr lang="en-US"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Content Placeholder 2"/>
          <p:cNvSpPr>
            <a:spLocks noGrp="1"/>
          </p:cNvSpPr>
          <p:nvPr>
            <p:ph idx="1"/>
          </p:nvPr>
        </p:nvSpPr>
        <p:spPr>
          <a:xfrm>
            <a:off x="304800" y="1524000"/>
            <a:ext cx="8610600" cy="5029199"/>
          </a:xfrm>
        </p:spPr>
        <p:txBody>
          <a:bodyPr>
            <a:normAutofit/>
          </a:bodyPr>
          <a:lstStyle/>
          <a:p>
            <a:pPr algn="r" rtl="1">
              <a:buClr>
                <a:srgbClr val="FFC000"/>
              </a:buClr>
            </a:pPr>
            <a:r>
              <a:rPr lang="ar-SA" sz="2800" b="1" dirty="0" smtClean="0">
                <a:latin typeface="Sakkal Majalla" pitchFamily="2" charset="-78"/>
                <a:cs typeface="Sakkal Majalla" pitchFamily="2" charset="-78"/>
              </a:rPr>
              <a:t>غرض ومحتوى الملخص :</a:t>
            </a:r>
            <a:endParaRPr lang="en-US" sz="2800" b="1" dirty="0" smtClean="0">
              <a:latin typeface="Sakkal Majalla" pitchFamily="2" charset="-78"/>
              <a:cs typeface="Sakkal Majalla" pitchFamily="2" charset="-78"/>
            </a:endParaRPr>
          </a:p>
          <a:p>
            <a:pPr algn="just" rtl="1">
              <a:buClr>
                <a:srgbClr val="FFC000"/>
              </a:buClr>
              <a:buNone/>
            </a:pPr>
            <a:r>
              <a:rPr lang="ar-SA" sz="2800" dirty="0" smtClean="0">
                <a:latin typeface="Sakkal Majalla" pitchFamily="2" charset="-78"/>
                <a:cs typeface="Sakkal Majalla" pitchFamily="2" charset="-78"/>
              </a:rPr>
              <a:t>           يجب أن يكون لكل مشروع يزيد عن خمس صفحات ملخصاً به . وتطلب معظم الجهات المانحة الحكومية منها وغير الحكومية ملخصاً بالمشروع المقدم لها . ويكن الملخص عبارة عن خلاصة واضح للمشروع يتراوح حجمه ما بين نصف صفحة وصفحة واحدة وتظهر في بداية المشروع ولكنها تكتب آخر شيء في المشروع .</a:t>
            </a:r>
            <a:endParaRPr lang="en-US" sz="2800" dirty="0" smtClean="0">
              <a:latin typeface="Sakkal Majalla" pitchFamily="2" charset="-78"/>
              <a:cs typeface="Sakkal Majalla" pitchFamily="2" charset="-78"/>
            </a:endParaRPr>
          </a:p>
          <a:p>
            <a:pPr algn="r" rtl="1">
              <a:buClr>
                <a:srgbClr val="FFC000"/>
              </a:buClr>
              <a:buNone/>
            </a:pPr>
            <a:r>
              <a:rPr lang="ar-SA" sz="2800" dirty="0" smtClean="0">
                <a:latin typeface="Sakkal Majalla" pitchFamily="2" charset="-78"/>
                <a:cs typeface="Sakkal Majalla" pitchFamily="2" charset="-78"/>
              </a:rPr>
              <a:t>ويحتوي الملخص على العناصر التالية :</a:t>
            </a:r>
            <a:endParaRPr lang="en-US" sz="2800" dirty="0" smtClean="0">
              <a:latin typeface="Sakkal Majalla" pitchFamily="2" charset="-78"/>
              <a:cs typeface="Sakkal Majalla" pitchFamily="2" charset="-78"/>
            </a:endParaRPr>
          </a:p>
          <a:p>
            <a:pPr lvl="1" algn="r" rtl="1">
              <a:buClr>
                <a:srgbClr val="FFC000"/>
              </a:buClr>
            </a:pPr>
            <a:r>
              <a:rPr lang="ar-SA" dirty="0" smtClean="0">
                <a:latin typeface="Sakkal Majalla" pitchFamily="2" charset="-78"/>
                <a:cs typeface="Sakkal Majalla" pitchFamily="2" charset="-78"/>
              </a:rPr>
              <a:t>تعريف بصاحب المشروع .</a:t>
            </a:r>
          </a:p>
          <a:p>
            <a:pPr lvl="1" algn="r" rtl="1">
              <a:buClr>
                <a:srgbClr val="FFC000"/>
              </a:buClr>
            </a:pPr>
            <a:r>
              <a:rPr lang="ar-SA" sz="2800" dirty="0" smtClean="0">
                <a:latin typeface="Sakkal Majalla" pitchFamily="2" charset="-78"/>
                <a:cs typeface="Sakkal Majalla" pitchFamily="2" charset="-78"/>
              </a:rPr>
              <a:t>المزايا التي يتمتع بها لتنفيذ المشروع .</a:t>
            </a:r>
          </a:p>
          <a:p>
            <a:pPr lvl="1" algn="r" rtl="1">
              <a:buClr>
                <a:srgbClr val="FFC000"/>
              </a:buClr>
            </a:pPr>
            <a:r>
              <a:rPr lang="ar-SA" sz="2800" dirty="0" smtClean="0">
                <a:latin typeface="Sakkal Majalla" pitchFamily="2" charset="-78"/>
                <a:cs typeface="Sakkal Majalla" pitchFamily="2" charset="-78"/>
              </a:rPr>
              <a:t>التوقعات والنتائج .</a:t>
            </a:r>
          </a:p>
          <a:p>
            <a:pPr lvl="1" algn="r" rtl="1">
              <a:buClr>
                <a:srgbClr val="FFC000"/>
              </a:buClr>
            </a:pPr>
            <a:r>
              <a:rPr lang="ar-SA" sz="2800" dirty="0" smtClean="0">
                <a:latin typeface="Sakkal Majalla" pitchFamily="2" charset="-78"/>
                <a:cs typeface="Sakkal Majalla" pitchFamily="2" charset="-78"/>
              </a:rPr>
              <a:t>حجم الأموال المطلوبة .</a:t>
            </a:r>
          </a:p>
          <a:p>
            <a:pPr lvl="1" algn="r" rtl="1">
              <a:buClr>
                <a:srgbClr val="FFC000"/>
              </a:buClr>
            </a:pPr>
            <a:r>
              <a:rPr lang="ar-SA" sz="2800" dirty="0" smtClean="0">
                <a:latin typeface="Sakkal Majalla" pitchFamily="2" charset="-78"/>
                <a:cs typeface="Sakkal Majalla" pitchFamily="2" charset="-78"/>
              </a:rPr>
              <a:t>الميزانية الكلية للمشروع .</a:t>
            </a:r>
            <a:endParaRPr lang="en-US" sz="2800" dirty="0" smtClean="0">
              <a:latin typeface="Sakkal Majalla" pitchFamily="2" charset="-78"/>
              <a:cs typeface="Sakkal Majalla" pitchFamily="2" charset="-78"/>
            </a:endParaRPr>
          </a:p>
          <a:p>
            <a:pPr algn="just" rtl="1">
              <a:buClr>
                <a:srgbClr val="FFC000"/>
              </a:buClr>
              <a:buNone/>
            </a:pPr>
            <a:endParaRPr lang="ar-SA"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r" rtl="1">
              <a:buNone/>
            </a:pPr>
            <a:endParaRPr lang="ar-SA"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1000"/>
                                        <p:tgtEl>
                                          <p:spTgt spid="3">
                                            <p:txEl>
                                              <p:pRg st="5" end="5"/>
                                            </p:txEl>
                                          </p:spTgt>
                                        </p:tgtEl>
                                      </p:cBhvr>
                                    </p:animEffect>
                                    <p:anim calcmode="lin" valueType="num">
                                      <p:cBhvr>
                                        <p:cTn id="4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Effect transition="in" filter="fade">
                                      <p:cBhvr>
                                        <p:cTn id="54" dur="1000"/>
                                        <p:tgtEl>
                                          <p:spTgt spid="3">
                                            <p:txEl>
                                              <p:pRg st="7" end="7"/>
                                            </p:txEl>
                                          </p:spTgt>
                                        </p:tgtEl>
                                      </p:cBhvr>
                                    </p:animEffect>
                                    <p:anim calcmode="lin" valueType="num">
                                      <p:cBhvr>
                                        <p:cTn id="5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buFont typeface="Wingdings" pitchFamily="2" charset="2"/>
              <a:buChar char="ü"/>
            </a:pP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الخطوة التاسعة : تجميع مكونات المشروع</a:t>
            </a:r>
            <a:endParaRPr lang="en-US"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Content Placeholder 2"/>
          <p:cNvSpPr>
            <a:spLocks noGrp="1"/>
          </p:cNvSpPr>
          <p:nvPr>
            <p:ph idx="1"/>
          </p:nvPr>
        </p:nvSpPr>
        <p:spPr>
          <a:xfrm>
            <a:off x="304800" y="1676400"/>
            <a:ext cx="8305800" cy="4876799"/>
          </a:xfrm>
        </p:spPr>
        <p:txBody>
          <a:bodyPr>
            <a:normAutofit/>
          </a:bodyPr>
          <a:lstStyle/>
          <a:p>
            <a:pPr algn="r" rtl="1">
              <a:buClr>
                <a:srgbClr val="FFC000"/>
              </a:buClr>
            </a:pPr>
            <a:r>
              <a:rPr lang="ar-SA" b="1" dirty="0" smtClean="0">
                <a:latin typeface="Sakkal Majalla" pitchFamily="2" charset="-78"/>
                <a:cs typeface="Sakkal Majalla" pitchFamily="2" charset="-78"/>
              </a:rPr>
              <a:t>تهيئة رسالة الغلاف :</a:t>
            </a:r>
            <a:endParaRPr lang="en-US" b="1" dirty="0" smtClean="0">
              <a:latin typeface="Sakkal Majalla" pitchFamily="2" charset="-78"/>
              <a:cs typeface="Sakkal Majalla" pitchFamily="2" charset="-78"/>
            </a:endParaRPr>
          </a:p>
          <a:p>
            <a:pPr algn="just" rtl="1">
              <a:buClr>
                <a:srgbClr val="FFC000"/>
              </a:buClr>
              <a:buNone/>
            </a:pPr>
            <a:r>
              <a:rPr lang="ar-SA" dirty="0" smtClean="0">
                <a:latin typeface="Sakkal Majalla" pitchFamily="2" charset="-78"/>
                <a:cs typeface="Sakkal Majalla" pitchFamily="2" charset="-78"/>
              </a:rPr>
              <a:t>           يجب أن تكون رسالة المشروع جزءاً مهماً في المشروع لكونها أنها أول معلومة يقرؤها المانح عن المشروع . ومع ذلك تكتب في آخر المشروع .</a:t>
            </a:r>
            <a:endParaRPr lang="en-US" dirty="0" smtClean="0">
              <a:latin typeface="Sakkal Majalla" pitchFamily="2" charset="-78"/>
              <a:cs typeface="Sakkal Majalla" pitchFamily="2" charset="-78"/>
            </a:endParaRPr>
          </a:p>
          <a:p>
            <a:pPr algn="r" rtl="1">
              <a:buClr>
                <a:srgbClr val="FFC000"/>
              </a:buClr>
              <a:buNone/>
            </a:pPr>
            <a:r>
              <a:rPr lang="ar-SA" dirty="0" smtClean="0">
                <a:latin typeface="Sakkal Majalla" pitchFamily="2" charset="-78"/>
                <a:cs typeface="Sakkal Majalla" pitchFamily="2" charset="-78"/>
              </a:rPr>
              <a:t>ويجب أن تحتوي على المعلومات التالية :</a:t>
            </a:r>
            <a:endParaRPr lang="en-US" dirty="0" smtClean="0">
              <a:latin typeface="Sakkal Majalla" pitchFamily="2" charset="-78"/>
              <a:cs typeface="Sakkal Majalla" pitchFamily="2" charset="-78"/>
            </a:endParaRPr>
          </a:p>
          <a:p>
            <a:pPr lvl="1" algn="r" rtl="1">
              <a:buClr>
                <a:srgbClr val="FFC000"/>
              </a:buClr>
            </a:pPr>
            <a:r>
              <a:rPr lang="ar-SA" sz="2800" dirty="0" smtClean="0">
                <a:latin typeface="Sakkal Majalla" pitchFamily="2" charset="-78"/>
                <a:cs typeface="Sakkal Majalla" pitchFamily="2" charset="-78"/>
              </a:rPr>
              <a:t>المنظمة التي تقدم الطلب .</a:t>
            </a:r>
          </a:p>
          <a:p>
            <a:pPr lvl="1" algn="r" rtl="1">
              <a:buClr>
                <a:srgbClr val="FFC000"/>
              </a:buClr>
            </a:pPr>
            <a:r>
              <a:rPr lang="ar-SA" sz="3200" dirty="0" smtClean="0">
                <a:latin typeface="Sakkal Majalla" pitchFamily="2" charset="-78"/>
                <a:cs typeface="Sakkal Majalla" pitchFamily="2" charset="-78"/>
              </a:rPr>
              <a:t>دعم مجلس الإدارة للمشروع .</a:t>
            </a:r>
          </a:p>
          <a:p>
            <a:pPr lvl="1" algn="r" rtl="1">
              <a:buClr>
                <a:srgbClr val="FFC000"/>
              </a:buClr>
            </a:pPr>
            <a:r>
              <a:rPr lang="ar-SA" sz="3200" dirty="0" smtClean="0">
                <a:latin typeface="Sakkal Majalla" pitchFamily="2" charset="-78"/>
                <a:cs typeface="Sakkal Majalla" pitchFamily="2" charset="-78"/>
              </a:rPr>
              <a:t>الطلب المالي .</a:t>
            </a:r>
          </a:p>
          <a:p>
            <a:pPr algn="just" rtl="1">
              <a:buNone/>
            </a:pPr>
            <a:endParaRPr lang="ar-SA"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r" rtl="1">
              <a:buNone/>
            </a:pPr>
            <a:endParaRPr lang="ar-SA"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1000"/>
                                        <p:tgtEl>
                                          <p:spTgt spid="3">
                                            <p:txEl>
                                              <p:pRg st="1" end="1"/>
                                            </p:txEl>
                                          </p:spTgt>
                                        </p:tgtEl>
                                      </p:cBhvr>
                                    </p:animEffect>
                                    <p:anim calcmode="lin" valueType="num">
                                      <p:cBhvr>
                                        <p:cTn id="2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1000"/>
                                        <p:tgtEl>
                                          <p:spTgt spid="3">
                                            <p:txEl>
                                              <p:pRg st="2" end="2"/>
                                            </p:txEl>
                                          </p:spTgt>
                                        </p:tgtEl>
                                      </p:cBhvr>
                                    </p:animEffect>
                                    <p:anim calcmode="lin" valueType="num">
                                      <p:cBhvr>
                                        <p:cTn id="3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1000"/>
                                        <p:tgtEl>
                                          <p:spTgt spid="3">
                                            <p:txEl>
                                              <p:pRg st="5" end="5"/>
                                            </p:txEl>
                                          </p:spTgt>
                                        </p:tgtEl>
                                      </p:cBhvr>
                                    </p:animEffect>
                                    <p:anim calcmode="lin" valueType="num">
                                      <p:cBhvr>
                                        <p:cTn id="4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76400"/>
            <a:ext cx="8305800" cy="4876799"/>
          </a:xfrm>
        </p:spPr>
        <p:txBody>
          <a:bodyPr>
            <a:normAutofit lnSpcReduction="10000"/>
          </a:bodyPr>
          <a:lstStyle/>
          <a:p>
            <a:pPr algn="r" rtl="1">
              <a:buClr>
                <a:srgbClr val="FFC000"/>
              </a:buClr>
            </a:pPr>
            <a:r>
              <a:rPr lang="ar-SA" sz="2800" b="1" dirty="0" smtClean="0">
                <a:latin typeface="Sakkal Majalla" pitchFamily="2" charset="-78"/>
                <a:cs typeface="Sakkal Majalla" pitchFamily="2" charset="-78"/>
              </a:rPr>
              <a:t>تحضير الملحقات :</a:t>
            </a:r>
            <a:endParaRPr lang="en-US" sz="2800" b="1" dirty="0" smtClean="0">
              <a:latin typeface="Sakkal Majalla" pitchFamily="2" charset="-78"/>
              <a:cs typeface="Sakkal Majalla" pitchFamily="2" charset="-78"/>
            </a:endParaRPr>
          </a:p>
          <a:p>
            <a:pPr algn="just" rtl="1">
              <a:buNone/>
            </a:pPr>
            <a:r>
              <a:rPr lang="ar-SA" sz="2800" dirty="0" smtClean="0">
                <a:latin typeface="Sakkal Majalla" pitchFamily="2" charset="-78"/>
                <a:cs typeface="Sakkal Majalla" pitchFamily="2" charset="-78"/>
              </a:rPr>
              <a:t>           إن الملحقات ليست جزء من المشروع ولكنها جزء مهم من مكونات الطلب وإن لم يكن هنالك قائمة بملحقات المشروع ، يجب أن يكون أن يكون هنالك دائماً ما يلي :</a:t>
            </a:r>
            <a:endParaRPr lang="en-US" sz="2800" dirty="0" smtClean="0">
              <a:latin typeface="Sakkal Majalla" pitchFamily="2" charset="-78"/>
              <a:cs typeface="Sakkal Majalla" pitchFamily="2" charset="-78"/>
            </a:endParaRPr>
          </a:p>
          <a:p>
            <a:pPr lvl="1" algn="r" rtl="1">
              <a:buClr>
                <a:srgbClr val="FFC000"/>
              </a:buClr>
            </a:pPr>
            <a:r>
              <a:rPr lang="ar-SA" dirty="0" smtClean="0">
                <a:latin typeface="Sakkal Majalla" pitchFamily="2" charset="-78"/>
                <a:cs typeface="Sakkal Majalla" pitchFamily="2" charset="-78"/>
              </a:rPr>
              <a:t>قائمة بأسماء أعضاء مجلس الإدارة ومناصبهم ومسؤولياتهم .</a:t>
            </a:r>
          </a:p>
          <a:p>
            <a:pPr lvl="1" algn="r" rtl="1">
              <a:buClr>
                <a:srgbClr val="FFC000"/>
              </a:buClr>
            </a:pPr>
            <a:r>
              <a:rPr lang="ar-SA" dirty="0" smtClean="0">
                <a:latin typeface="Sakkal Majalla" pitchFamily="2" charset="-78"/>
                <a:cs typeface="Sakkal Majalla" pitchFamily="2" charset="-78"/>
              </a:rPr>
              <a:t>ميزانية المنظمة للسنة المالية الماضية .</a:t>
            </a:r>
          </a:p>
          <a:p>
            <a:pPr lvl="1" algn="r" rtl="1">
              <a:buClr>
                <a:srgbClr val="FFC000"/>
              </a:buClr>
            </a:pPr>
            <a:r>
              <a:rPr lang="ar-SA" dirty="0" smtClean="0">
                <a:latin typeface="Sakkal Majalla" pitchFamily="2" charset="-78"/>
                <a:cs typeface="Sakkal Majalla" pitchFamily="2" charset="-78"/>
              </a:rPr>
              <a:t>كتيب عن المنظمة .</a:t>
            </a:r>
          </a:p>
          <a:p>
            <a:pPr lvl="1" algn="r" rtl="1">
              <a:buClr>
                <a:srgbClr val="FFC000"/>
              </a:buClr>
            </a:pPr>
            <a:r>
              <a:rPr lang="ar-SA" dirty="0" smtClean="0">
                <a:latin typeface="Sakkal Majalla" pitchFamily="2" charset="-78"/>
                <a:cs typeface="Sakkal Majalla" pitchFamily="2" charset="-78"/>
              </a:rPr>
              <a:t>آخر نشرة إخبارية عن المنظمة .</a:t>
            </a:r>
          </a:p>
          <a:p>
            <a:pPr lvl="1" algn="r" rtl="1">
              <a:buClr>
                <a:srgbClr val="FFC000"/>
              </a:buClr>
            </a:pPr>
            <a:r>
              <a:rPr lang="ar-SA" dirty="0" smtClean="0">
                <a:latin typeface="Sakkal Majalla" pitchFamily="2" charset="-78"/>
                <a:cs typeface="Sakkal Majalla" pitchFamily="2" charset="-78"/>
              </a:rPr>
              <a:t>التقرير السنوي الأخير .</a:t>
            </a:r>
          </a:p>
          <a:p>
            <a:pPr lvl="1" algn="r" rtl="1">
              <a:buClr>
                <a:srgbClr val="FFC000"/>
              </a:buClr>
            </a:pPr>
            <a:r>
              <a:rPr lang="ar-SA" dirty="0" smtClean="0">
                <a:latin typeface="Sakkal Majalla" pitchFamily="2" charset="-78"/>
                <a:cs typeface="Sakkal Majalla" pitchFamily="2" charset="-78"/>
              </a:rPr>
              <a:t>السيرة الذاتية لكادر البرنامج المقترح .</a:t>
            </a:r>
          </a:p>
          <a:p>
            <a:pPr lvl="1" algn="r" rtl="1">
              <a:buClr>
                <a:srgbClr val="FFC000"/>
              </a:buClr>
            </a:pPr>
            <a:r>
              <a:rPr lang="ar-SA" dirty="0" smtClean="0">
                <a:latin typeface="Sakkal Majalla" pitchFamily="2" charset="-78"/>
                <a:cs typeface="Sakkal Majalla" pitchFamily="2" charset="-78"/>
              </a:rPr>
              <a:t>خطة المنظمة طويلة الأمد .</a:t>
            </a:r>
          </a:p>
          <a:p>
            <a:pPr algn="just" rtl="1">
              <a:buNone/>
            </a:pPr>
            <a:endParaRPr lang="ar-SA"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r" rtl="1">
              <a:buNone/>
            </a:pPr>
            <a:endParaRPr lang="ar-SA" dirty="0" smtClean="0"/>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buFont typeface="Wingdings" pitchFamily="2" charset="2"/>
              <a:buChar char="ü"/>
            </a:pPr>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الخطوة العاشرة : المتابعة مع المانح </a:t>
            </a:r>
            <a:endParaRPr lang="en-US"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Content Placeholder 2"/>
          <p:cNvSpPr>
            <a:spLocks noGrp="1"/>
          </p:cNvSpPr>
          <p:nvPr>
            <p:ph idx="1"/>
          </p:nvPr>
        </p:nvSpPr>
        <p:spPr>
          <a:xfrm>
            <a:off x="533400" y="1676400"/>
            <a:ext cx="8077200" cy="4876799"/>
          </a:xfrm>
        </p:spPr>
        <p:txBody>
          <a:bodyPr>
            <a:normAutofit/>
          </a:bodyPr>
          <a:lstStyle/>
          <a:p>
            <a:pPr algn="just" rtl="1">
              <a:buClr>
                <a:srgbClr val="FFC000"/>
              </a:buClr>
            </a:pPr>
            <a:r>
              <a:rPr lang="ar-SA" sz="2800" dirty="0" smtClean="0">
                <a:latin typeface="Sakkal Majalla" pitchFamily="2" charset="-78"/>
                <a:cs typeface="Sakkal Majalla" pitchFamily="2" charset="-78"/>
              </a:rPr>
              <a:t>لا بد من متابعة الموضوع للتأكد من أن المانح تسلم المشروع وللإستمرار في العلاقة الطبية ما بين المانح والمنظمة .</a:t>
            </a:r>
          </a:p>
          <a:p>
            <a:pPr algn="just" rtl="1">
              <a:buClr>
                <a:srgbClr val="FFC000"/>
              </a:buClr>
            </a:pPr>
            <a:r>
              <a:rPr lang="ar-SA" sz="2800" dirty="0" smtClean="0">
                <a:latin typeface="Sakkal Majalla" pitchFamily="2" charset="-78"/>
                <a:cs typeface="Sakkal Majalla" pitchFamily="2" charset="-78"/>
              </a:rPr>
              <a:t>وتختلف مراجعة طلبات المنح من مانح لآخر ويمكن أن تأخذ عملية إتخاذ القرار بشأنها ما بين عدة أسابيع إلى أشهر ويمكن للمانح أن يطلب معلومات إضافية لتوضيح بعض جوانب المشروع أو قدرة المنظمة على تنفيذه .</a:t>
            </a:r>
          </a:p>
          <a:p>
            <a:pPr algn="just" rtl="1">
              <a:buClr>
                <a:srgbClr val="FFC000"/>
              </a:buClr>
            </a:pPr>
            <a:r>
              <a:rPr lang="ar-SA" sz="2800" dirty="0" smtClean="0">
                <a:latin typeface="Sakkal Majalla" pitchFamily="2" charset="-78"/>
                <a:cs typeface="Sakkal Majalla" pitchFamily="2" charset="-78"/>
              </a:rPr>
              <a:t>وإذا ما تم تمويل المشروع يجب أن تشكر المنظمة أما إذا رفض الطلب فلن يكون ذلك نهاية المطاف ؛ فإن لم تكونوا متيقنين من أسباب الرفض يمكنكم أن تجروا محادثات لمتابعة الموضوع مع المانح لمناقشة جوانب القوة والضعف في المشروع وذلك لتحسين مشاريعكم في المستقبل .</a:t>
            </a:r>
          </a:p>
          <a:p>
            <a:pPr algn="just" rtl="1">
              <a:buNone/>
            </a:pPr>
            <a:endParaRPr lang="ar-SA"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just" rtl="1">
              <a:buNone/>
            </a:pPr>
            <a:endParaRPr lang="en-US" sz="2800" dirty="0" smtClean="0">
              <a:latin typeface="Sakkal Majalla" pitchFamily="2" charset="-78"/>
              <a:cs typeface="Sakkal Majalla" pitchFamily="2" charset="-78"/>
            </a:endParaRPr>
          </a:p>
          <a:p>
            <a:pPr algn="r" rtl="1">
              <a:buNone/>
            </a:pPr>
            <a:endParaRPr lang="ar-SA" dirty="0" smtClean="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heckerboard(across)">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checkerboard(across)">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checkerboard(across)">
                                      <p:cBhvr>
                                        <p:cTn id="2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own Ribbon 1"/>
          <p:cNvSpPr/>
          <p:nvPr/>
        </p:nvSpPr>
        <p:spPr>
          <a:xfrm>
            <a:off x="685800" y="2133600"/>
            <a:ext cx="8001000" cy="2133600"/>
          </a:xfrm>
          <a:prstGeom prst="ribbon">
            <a:avLst/>
          </a:prstGeom>
          <a:effectLst>
            <a:outerShdw blurRad="50800" dist="38100" dir="5400000" rotWithShape="0">
              <a:srgbClr val="000000">
                <a:alpha val="43137"/>
              </a:srgbClr>
            </a:outerShdw>
            <a:reflection blurRad="6350" stA="50000" endA="300" endPos="5500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ar-SA" sz="36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لكم مني كل الشكر والتقدير </a:t>
            </a:r>
            <a:endParaRPr lang="en-US" sz="3600" b="1" dirty="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Tree>
  </p:cSld>
  <p:clrMapOvr>
    <a:masterClrMapping/>
  </p:clrMapOvr>
  <p:transition>
    <p:wipe dir="d"/>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أقسام المشروع :</a:t>
            </a:r>
            <a:endParaRPr lang="en-US"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Content Placeholder 2"/>
          <p:cNvSpPr>
            <a:spLocks noGrp="1"/>
          </p:cNvSpPr>
          <p:nvPr>
            <p:ph idx="1"/>
          </p:nvPr>
        </p:nvSpPr>
        <p:spPr>
          <a:xfrm>
            <a:off x="304800" y="1600200"/>
            <a:ext cx="8229600" cy="4800600"/>
          </a:xfrm>
        </p:spPr>
        <p:txBody>
          <a:bodyPr>
            <a:normAutofit fontScale="92500"/>
          </a:bodyPr>
          <a:lstStyle/>
          <a:p>
            <a:pPr algn="r" rtl="1">
              <a:buNone/>
            </a:pPr>
            <a:r>
              <a:rPr lang="ar-SA" dirty="0" smtClean="0">
                <a:latin typeface="Sakkal Majalla" pitchFamily="2" charset="-78"/>
                <a:cs typeface="Sakkal Majalla" pitchFamily="2" charset="-78"/>
              </a:rPr>
              <a:t>يتكون المشروع من أقسام رئيسية هي :</a:t>
            </a:r>
          </a:p>
          <a:p>
            <a:pPr algn="r" rtl="1"/>
            <a:r>
              <a:rPr lang="ar-SA"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غلاف الرســـــالة :</a:t>
            </a:r>
          </a:p>
          <a:p>
            <a:pPr algn="r" rtl="1">
              <a:buNone/>
            </a:pPr>
            <a:r>
              <a:rPr lang="ar-SA" dirty="0" smtClean="0">
                <a:latin typeface="Sakkal Majalla" pitchFamily="2" charset="-78"/>
                <a:cs typeface="Sakkal Majalla" pitchFamily="2" charset="-78"/>
              </a:rPr>
              <a:t>    وترفق بالمشروع وتصفه بشكل مختصر .</a:t>
            </a:r>
          </a:p>
          <a:p>
            <a:pPr algn="r" rtl="1"/>
            <a:r>
              <a:rPr lang="ar-SA"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ملخص الرســـالة :</a:t>
            </a:r>
          </a:p>
          <a:p>
            <a:pPr algn="r" rtl="1">
              <a:buNone/>
            </a:pPr>
            <a:r>
              <a:rPr lang="ar-SA" dirty="0" smtClean="0">
                <a:latin typeface="Sakkal Majalla" pitchFamily="2" charset="-78"/>
                <a:cs typeface="Sakkal Majalla" pitchFamily="2" charset="-78"/>
              </a:rPr>
              <a:t>    يلخص الطلب بشكل واضح ومختصر وهو جزء يكتب في المراحل الأخيرة .</a:t>
            </a:r>
          </a:p>
          <a:p>
            <a:pPr algn="r" rtl="1"/>
            <a:r>
              <a:rPr lang="ar-SA"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الأهداف والأهداف الفرعية :</a:t>
            </a:r>
          </a:p>
          <a:p>
            <a:pPr algn="r" rtl="1">
              <a:buNone/>
            </a:pPr>
            <a:r>
              <a:rPr lang="ar-SA"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     </a:t>
            </a:r>
            <a:r>
              <a:rPr lang="ar-SA" dirty="0" smtClean="0">
                <a:latin typeface="Sakkal Majalla" pitchFamily="2" charset="-78"/>
                <a:cs typeface="Sakkal Majalla" pitchFamily="2" charset="-78"/>
              </a:rPr>
              <a:t> وتقدم نتائج دقيقة على مراحل زمنية وقابلة للقياس .</a:t>
            </a:r>
            <a:endParaRPr lang="en-US"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a:p>
            <a:pPr algn="r" rtl="1"/>
            <a:r>
              <a:rPr lang="ar-SA"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الأنشطة :</a:t>
            </a:r>
          </a:p>
          <a:p>
            <a:pPr algn="r" rtl="1">
              <a:buNone/>
            </a:pPr>
            <a:r>
              <a:rPr lang="ar-SA" dirty="0" smtClean="0">
                <a:latin typeface="Sakkal Majalla" pitchFamily="2" charset="-78"/>
                <a:cs typeface="Sakkal Majalla" pitchFamily="2" charset="-78"/>
              </a:rPr>
              <a:t>       وتصف الخطط والإستراتيجيات والبرامج والأنشطة التي ستنفذ لتحقيق النتائج المرجوة . </a:t>
            </a:r>
          </a:p>
          <a:p>
            <a:pPr algn="r" rtl="1">
              <a:buNone/>
            </a:pPr>
            <a:endParaRPr lang="ar-SA" dirty="0" smtClean="0">
              <a:latin typeface="Sakkal Majalla" pitchFamily="2" charset="-78"/>
              <a:cs typeface="Sakkal Majalla" pitchFamily="2" charset="-78"/>
            </a:endParaRPr>
          </a:p>
          <a:p>
            <a:pPr algn="r" rtl="1"/>
            <a:endParaRPr lang="en-US" dirty="0">
              <a:latin typeface="Sakkal Majalla" pitchFamily="2" charset="-78"/>
              <a:cs typeface="Sakkal Majalla" pitchFamily="2"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9"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heckerboard(across)">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checkerboard(across)">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checkerboard(across)">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checkerboard(across)">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checkerboard(across)">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checkerboard(across)">
                                      <p:cBhvr>
                                        <p:cTn id="47" dur="5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checkerboard(across)">
                                      <p:cBhvr>
                                        <p:cTn id="52" dur="500"/>
                                        <p:tgtEl>
                                          <p:spTgt spid="3">
                                            <p:txEl>
                                              <p:pRg st="7" end="7"/>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3">
                                            <p:txEl>
                                              <p:pRg st="8" end="8"/>
                                            </p:txEl>
                                          </p:spTgt>
                                        </p:tgtEl>
                                        <p:attrNameLst>
                                          <p:attrName>style.visibility</p:attrName>
                                        </p:attrNameLst>
                                      </p:cBhvr>
                                      <p:to>
                                        <p:strVal val="visible"/>
                                      </p:to>
                                    </p:set>
                                    <p:animEffect transition="in" filter="checkerboard(across)">
                                      <p:cBhvr>
                                        <p:cTn id="5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76400"/>
            <a:ext cx="8153400" cy="3886517"/>
          </a:xfrm>
        </p:spPr>
        <p:txBody>
          <a:bodyPr>
            <a:normAutofit fontScale="92500"/>
          </a:bodyPr>
          <a:lstStyle/>
          <a:p>
            <a:pPr algn="r" rtl="1"/>
            <a:r>
              <a:rPr lang="ar-SA"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المتابعة والتقييم :</a:t>
            </a:r>
          </a:p>
          <a:p>
            <a:pPr algn="r" rtl="1">
              <a:buNone/>
            </a:pPr>
            <a:r>
              <a:rPr lang="ar-SA" dirty="0" smtClean="0">
                <a:latin typeface="Sakkal Majalla" pitchFamily="2" charset="-78"/>
                <a:cs typeface="Sakkal Majalla" pitchFamily="2" charset="-78"/>
              </a:rPr>
              <a:t>     وتضع خطة التقييم الدرجة التي تحققت بها الأهداف الفرعية وكذلك الطرق التي إتبعت لذلك .</a:t>
            </a:r>
          </a:p>
          <a:p>
            <a:pPr algn="r" rtl="1"/>
            <a:r>
              <a:rPr lang="ar-SA"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قدرات المنظمة :</a:t>
            </a:r>
          </a:p>
          <a:p>
            <a:pPr algn="r" rtl="1">
              <a:buNone/>
            </a:pPr>
            <a:r>
              <a:rPr lang="ar-SA" dirty="0" smtClean="0">
                <a:latin typeface="Sakkal Majalla" pitchFamily="2" charset="-78"/>
                <a:cs typeface="Sakkal Majalla" pitchFamily="2" charset="-78"/>
              </a:rPr>
              <a:t>     وتصف القدرات التي تتمتع بها المنظمة والتي تؤكد قدراتها على تنفيذ المشروع .</a:t>
            </a:r>
          </a:p>
          <a:p>
            <a:pPr algn="r" rtl="1"/>
            <a:r>
              <a:rPr lang="ar-SA"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الميزانية :</a:t>
            </a:r>
          </a:p>
          <a:p>
            <a:pPr algn="r" rtl="1">
              <a:buNone/>
            </a:pPr>
            <a:r>
              <a:rPr lang="ar-SA"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      </a:t>
            </a:r>
            <a:r>
              <a:rPr lang="ar-SA" dirty="0" smtClean="0">
                <a:latin typeface="Sakkal Majalla" pitchFamily="2" charset="-78"/>
                <a:cs typeface="Sakkal Majalla" pitchFamily="2" charset="-78"/>
              </a:rPr>
              <a:t> وتعطي وصفاً تفصيلياً وملخصاً لفقرات الإنفاق والمداخيل في المشروع .</a:t>
            </a:r>
            <a:endParaRPr lang="en-US"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a:p>
            <a:pPr algn="r" rtl="1">
              <a:buNone/>
            </a:pPr>
            <a:endParaRPr lang="ar-SA" dirty="0" smtClean="0">
              <a:latin typeface="Sakkal Majalla" pitchFamily="2" charset="-78"/>
              <a:cs typeface="Sakkal Majalla" pitchFamily="2" charset="-78"/>
            </a:endParaRPr>
          </a:p>
          <a:p>
            <a:pPr algn="r" rtl="1"/>
            <a:endParaRPr lang="en-US" dirty="0">
              <a:latin typeface="Sakkal Majalla" pitchFamily="2" charset="-78"/>
              <a:cs typeface="Sakkal Majalla" pitchFamily="2"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ar-SA"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نصائح عند كتابة المشروع :</a:t>
            </a:r>
            <a:endParaRPr lang="en-US" sz="40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endParaRPr>
          </a:p>
        </p:txBody>
      </p:sp>
      <p:sp>
        <p:nvSpPr>
          <p:cNvPr id="3" name="Content Placeholder 2"/>
          <p:cNvSpPr>
            <a:spLocks noGrp="1"/>
          </p:cNvSpPr>
          <p:nvPr>
            <p:ph idx="1"/>
          </p:nvPr>
        </p:nvSpPr>
        <p:spPr>
          <a:xfrm>
            <a:off x="228600" y="1600200"/>
            <a:ext cx="8305800" cy="4876800"/>
          </a:xfrm>
        </p:spPr>
        <p:txBody>
          <a:bodyPr>
            <a:normAutofit/>
          </a:bodyPr>
          <a:lstStyle/>
          <a:p>
            <a:pPr algn="just" rtl="1"/>
            <a:r>
              <a:rPr lang="ar-SA" dirty="0" smtClean="0">
                <a:latin typeface="Sakkal Majalla" pitchFamily="2" charset="-78"/>
                <a:cs typeface="Sakkal Majalla" pitchFamily="2" charset="-78"/>
              </a:rPr>
              <a:t>يجب أن يكون المشروع سهل القراءة ، خال من الأخطاء الإملائية ، ممتع للناظر .</a:t>
            </a:r>
          </a:p>
          <a:p>
            <a:pPr algn="just" rtl="1"/>
            <a:r>
              <a:rPr lang="ar-SA" dirty="0" smtClean="0">
                <a:latin typeface="Sakkal Majalla" pitchFamily="2" charset="-78"/>
                <a:cs typeface="Sakkal Majalla" pitchFamily="2" charset="-78"/>
              </a:rPr>
              <a:t>كتابة المشروع بلغة بسيطة وتجنب اللغة الصعبة .</a:t>
            </a:r>
          </a:p>
          <a:p>
            <a:pPr algn="just" rtl="1"/>
            <a:r>
              <a:rPr lang="ar-SA" dirty="0" smtClean="0">
                <a:latin typeface="Sakkal Majalla" pitchFamily="2" charset="-78"/>
                <a:cs typeface="Sakkal Majalla" pitchFamily="2" charset="-78"/>
              </a:rPr>
              <a:t>القدرة على دعم ما تقولونه من حقائق مع إبراز العلاقة بين السبب والنتيجة .</a:t>
            </a:r>
          </a:p>
          <a:p>
            <a:pPr algn="just" rtl="1"/>
            <a:r>
              <a:rPr lang="ar-SA" dirty="0" smtClean="0">
                <a:latin typeface="Sakkal Majalla" pitchFamily="2" charset="-78"/>
                <a:cs typeface="Sakkal Majalla" pitchFamily="2" charset="-78"/>
              </a:rPr>
              <a:t>إختصار وإفتراض أن القارئ ليس له إلا وقتاً قصيراً لقراءة مشروعكم </a:t>
            </a:r>
          </a:p>
          <a:p>
            <a:pPr algn="just" rtl="1"/>
            <a:r>
              <a:rPr lang="ar-SA" dirty="0" smtClean="0">
                <a:latin typeface="Sakkal Majalla" pitchFamily="2" charset="-78"/>
                <a:cs typeface="Sakkal Majalla" pitchFamily="2" charset="-78"/>
              </a:rPr>
              <a:t>إستخدام إسلوب إيجابي مؤثر .</a:t>
            </a:r>
          </a:p>
          <a:p>
            <a:pPr algn="just" rtl="1"/>
            <a:r>
              <a:rPr lang="ar-SA" dirty="0" smtClean="0">
                <a:latin typeface="Sakkal Majalla" pitchFamily="2" charset="-78"/>
                <a:cs typeface="Sakkal Majalla" pitchFamily="2" charset="-78"/>
              </a:rPr>
              <a:t>توقع إجراء تعديلات على المشروع في كل مرة ترسل إلى الجهة الممولة .</a:t>
            </a:r>
          </a:p>
          <a:p>
            <a:pPr algn="just" rtl="1"/>
            <a:endParaRPr lang="en-US" dirty="0">
              <a:latin typeface="Sakkal Majalla" pitchFamily="2" charset="-78"/>
              <a:cs typeface="Sakkal Majalla" pitchFamily="2"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3" fill="hold">
                      <p:stCondLst>
                        <p:cond delay="indefinite"/>
                      </p:stCondLst>
                      <p:childTnLst>
                        <p:par>
                          <p:cTn id="44" fill="hold">
                            <p:stCondLst>
                              <p:cond delay="0"/>
                            </p:stCondLst>
                            <p:childTnLst>
                              <p:par>
                                <p:cTn id="45" presetID="15" presetClass="entr" presetSubtype="0" fill="hold" grpId="0" nodeType="clickEffect">
                                  <p:stCondLst>
                                    <p:cond delay="0"/>
                                  </p:stCondLst>
                                  <p:childTnLst>
                                    <p:set>
                                      <p:cBhvr>
                                        <p:cTn id="46" dur="1" fill="hold">
                                          <p:stCondLst>
                                            <p:cond delay="0"/>
                                          </p:stCondLst>
                                        </p:cTn>
                                        <p:tgtEl>
                                          <p:spTgt spid="3">
                                            <p:txEl>
                                              <p:pRg st="4" end="4"/>
                                            </p:txEl>
                                          </p:spTgt>
                                        </p:tgtEl>
                                        <p:attrNameLst>
                                          <p:attrName>style.visibility</p:attrName>
                                        </p:attrNameLst>
                                      </p:cBhvr>
                                      <p:to>
                                        <p:strVal val="visible"/>
                                      </p:to>
                                    </p:set>
                                    <p:anim calcmode="lin" valueType="num">
                                      <p:cBhvr>
                                        <p:cTn id="47"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8"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9"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50"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51" fill="hold">
                      <p:stCondLst>
                        <p:cond delay="indefinite"/>
                      </p:stCondLst>
                      <p:childTnLst>
                        <p:par>
                          <p:cTn id="52" fill="hold">
                            <p:stCondLst>
                              <p:cond delay="0"/>
                            </p:stCondLst>
                            <p:childTnLst>
                              <p:par>
                                <p:cTn id="53" presetID="15" presetClass="entr" presetSubtype="0" fill="hold" grpId="0" nodeType="click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anim calcmode="lin" valueType="num">
                                      <p:cBhvr>
                                        <p:cTn id="55"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6"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7" dur="1000" fill="hold"/>
                                        <p:tgtEl>
                                          <p:spTgt spid="3">
                                            <p:txEl>
                                              <p:pRg st="5" end="5"/>
                                            </p:txEl>
                                          </p:spTgt>
                                        </p:tgtEl>
                                        <p:attrNameLst>
                                          <p:attrName>ppt_x</p:attrName>
                                        </p:attrNameLst>
                                      </p:cBhvr>
                                      <p:tavLst>
                                        <p:tav tm="0" fmla="#ppt_x+(cos(-2*pi*(1-$))*-#ppt_x-sin(-2*pi*(1-$))*(1-#ppt_y))*(1-$)">
                                          <p:val>
                                            <p:fltVal val="0"/>
                                          </p:val>
                                        </p:tav>
                                        <p:tav tm="100000">
                                          <p:val>
                                            <p:fltVal val="1"/>
                                          </p:val>
                                        </p:tav>
                                      </p:tavLst>
                                    </p:anim>
                                    <p:anim calcmode="lin" valueType="num">
                                      <p:cBhvr>
                                        <p:cTn id="58" dur="1000" fill="hold"/>
                                        <p:tgtEl>
                                          <p:spTgt spid="3">
                                            <p:txEl>
                                              <p:pRg st="5" end="5"/>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534400" cy="762000"/>
          </a:xfrm>
        </p:spPr>
        <p:txBody>
          <a:bodyPr>
            <a:normAutofit fontScale="90000"/>
          </a:bodyPr>
          <a:lstStyle/>
          <a:p>
            <a:pPr rtl="1">
              <a:buFont typeface="Wingdings" pitchFamily="2" charset="2"/>
              <a:buChar char="ü"/>
            </a:pPr>
            <a:r>
              <a:rPr lang="ar-SA" sz="4400" b="1" dirty="0" smtClean="0">
                <a:solidFill>
                  <a:srgbClr val="FFC000"/>
                </a:solidFill>
                <a:effectLst>
                  <a:outerShdw blurRad="38100" dist="38100" dir="2700000" algn="tl">
                    <a:srgbClr val="000000">
                      <a:alpha val="43137"/>
                    </a:srgbClr>
                  </a:outerShdw>
                </a:effectLst>
                <a:latin typeface="Sakkal Majalla" pitchFamily="2" charset="-78"/>
                <a:cs typeface="Sakkal Majalla" pitchFamily="2" charset="-78"/>
              </a:rPr>
              <a:t>الخطوة الأولى :  جمع المعلومات عن خلفية المشروع  </a:t>
            </a:r>
            <a:endParaRPr lang="en-US" dirty="0"/>
          </a:p>
        </p:txBody>
      </p:sp>
      <p:sp>
        <p:nvSpPr>
          <p:cNvPr id="3" name="Content Placeholder 2"/>
          <p:cNvSpPr>
            <a:spLocks noGrp="1"/>
          </p:cNvSpPr>
          <p:nvPr>
            <p:ph idx="1"/>
          </p:nvPr>
        </p:nvSpPr>
        <p:spPr>
          <a:xfrm>
            <a:off x="304800" y="1646236"/>
            <a:ext cx="8458200" cy="4830763"/>
          </a:xfrm>
        </p:spPr>
        <p:txBody>
          <a:bodyPr>
            <a:normAutofit fontScale="92500" lnSpcReduction="20000"/>
          </a:bodyPr>
          <a:lstStyle/>
          <a:p>
            <a:pPr algn="just" rtl="1">
              <a:buNone/>
            </a:pPr>
            <a:r>
              <a:rPr lang="ar-SA" sz="3500" dirty="0" smtClean="0">
                <a:latin typeface="Sakkal Majalla" pitchFamily="2" charset="-78"/>
                <a:cs typeface="Sakkal Majalla" pitchFamily="2" charset="-78"/>
              </a:rPr>
              <a:t>    إن أول شي يجب القيام به قبل المباشرة بكتابة المشروع هي في جمع المعلومات اللازمة لضمان أفضل تصميم للمشروع وتوفير أفضل الفرص لقبوله فأنتم ستحتاجون إلى معلومات عن خلفية المشروع في ثلاث مسائل هي الفكرة والمشروع والنفقات .</a:t>
            </a:r>
          </a:p>
          <a:p>
            <a:pPr algn="just" rtl="1">
              <a:buNone/>
            </a:pPr>
            <a:r>
              <a:rPr lang="ar-SA" sz="3500" dirty="0" smtClean="0">
                <a:latin typeface="Sakkal Majalla" pitchFamily="2" charset="-78"/>
                <a:cs typeface="Sakkal Majalla" pitchFamily="2" charset="-78"/>
              </a:rPr>
              <a:t>           وإن لم تكن تلك المعلومات متوفرة </a:t>
            </a:r>
            <a:r>
              <a:rPr lang="ar-SA" sz="3500" dirty="0" smtClean="0">
                <a:latin typeface="Sakkal Majalla" pitchFamily="2" charset="-78"/>
                <a:cs typeface="Sakkal Majalla" pitchFamily="2" charset="-78"/>
              </a:rPr>
              <a:t>لديكم</a:t>
            </a:r>
            <a:r>
              <a:rPr lang="en-US" sz="3500" dirty="0" smtClean="0">
                <a:latin typeface="Sakkal Majalla" pitchFamily="2" charset="-78"/>
                <a:cs typeface="Sakkal Majalla" pitchFamily="2" charset="-78"/>
              </a:rPr>
              <a:t> </a:t>
            </a:r>
            <a:r>
              <a:rPr lang="ar-SA" sz="3500" dirty="0" smtClean="0">
                <a:latin typeface="Sakkal Majalla" pitchFamily="2" charset="-78"/>
                <a:cs typeface="Sakkal Majalla" pitchFamily="2" charset="-78"/>
              </a:rPr>
              <a:t>في </a:t>
            </a:r>
            <a:r>
              <a:rPr lang="ar-SA" sz="3500" dirty="0" smtClean="0">
                <a:latin typeface="Sakkal Majalla" pitchFamily="2" charset="-78"/>
                <a:cs typeface="Sakkal Majalla" pitchFamily="2" charset="-78"/>
              </a:rPr>
              <a:t>الوقت الراهن ، قرروا من يمكن أن يساعد في جمعها . وإن كنتم جزءاً من منظمة صغيرة ذات عدد محدود من الموظفين ، فان وجود عضو في مجلس الإدارة من ذوي المعرفة يمكن أن يكون الإختيار الأفضل . أما إن كانت منظمتكم أكبر فان من الضروري وجود كادر مختص بكتابة المشاريع وكذلك بالشؤون المالية ففي الوقت الذي تعرفون فيه من تتحدثوا إليه ، ستعرفون أي الأسئلة ستوجهونها نحوه .</a:t>
            </a: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46237"/>
            <a:ext cx="8382000" cy="4297363"/>
          </a:xfrm>
        </p:spPr>
        <p:txBody>
          <a:bodyPr>
            <a:normAutofit fontScale="92500" lnSpcReduction="10000"/>
          </a:bodyPr>
          <a:lstStyle/>
          <a:p>
            <a:pPr algn="just" rtl="1">
              <a:buNone/>
            </a:pPr>
            <a:r>
              <a:rPr lang="ar-SA" dirty="0" smtClean="0">
                <a:latin typeface="Sakkal Majalla" pitchFamily="2" charset="-78"/>
                <a:cs typeface="Sakkal Majalla" pitchFamily="2" charset="-78"/>
              </a:rPr>
              <a:t>     إن جمع المعلومات سيجعل من كتابة المشروع عملية أيسر كما أن إشراك عدد أكبر من اصحاب المصالح في العملية ، سيمكن الأعضاء البارزون في منظمتكم من التعرف بشكل أكبر على قيمة المشروع وأهميته بالنسبة للمنظمة .</a:t>
            </a:r>
          </a:p>
          <a:p>
            <a:pPr algn="r" rtl="1"/>
            <a:r>
              <a:rPr lang="ar-SA" b="1" dirty="0" smtClean="0">
                <a:solidFill>
                  <a:srgbClr val="FFC000"/>
                </a:solidFill>
                <a:effectLst>
                  <a:outerShdw blurRad="38100" dist="38100" dir="2700000" algn="tl">
                    <a:srgbClr val="000000">
                      <a:alpha val="43137"/>
                    </a:srgbClr>
                  </a:outerShdw>
                </a:effectLst>
                <a:latin typeface="Sakkal Majalla" pitchFamily="2" charset="-78"/>
                <a:ea typeface="+mj-ea"/>
                <a:cs typeface="Sakkal Majalla" pitchFamily="2" charset="-78"/>
              </a:rPr>
              <a:t>الفكرة :</a:t>
            </a:r>
          </a:p>
          <a:p>
            <a:pPr algn="just" rtl="1">
              <a:buNone/>
            </a:pPr>
            <a:r>
              <a:rPr lang="ar-SA" dirty="0" smtClean="0">
                <a:latin typeface="Sakkal Majalla" pitchFamily="2" charset="-78"/>
                <a:cs typeface="Sakkal Majalla" pitchFamily="2" charset="-78"/>
              </a:rPr>
              <a:t>          من المهم جداً أن يكون لديكم إحساس جيداً في مدى تطابق المشروع مع فلسفة ومهمة منظمتكم مما سيساعد في بناء شكل المشروع ليقرر أي مانح هو الأكثر ملاءمة لتمويل التعليم . ويرغب المانح أن يرى المشروع يدعم الإتجاه العام للمنظمة ويحتاج أن يدركوا أن القضية التي يتناولها المشروع قضية مقنعة .</a:t>
            </a:r>
          </a:p>
          <a:p>
            <a:pPr algn="r" rtl="1"/>
            <a:endParaRPr lang="en-US"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46237"/>
            <a:ext cx="8382000" cy="4526280"/>
          </a:xfrm>
        </p:spPr>
        <p:txBody>
          <a:bodyPr>
            <a:normAutofit/>
          </a:bodyPr>
          <a:lstStyle/>
          <a:p>
            <a:pPr algn="r" rtl="1"/>
            <a:r>
              <a:rPr lang="ar-SA" sz="3000" b="1" dirty="0" smtClean="0">
                <a:solidFill>
                  <a:srgbClr val="FFC000"/>
                </a:solidFill>
                <a:effectLst>
                  <a:outerShdw blurRad="38100" dist="38100" dir="2700000" algn="tl">
                    <a:srgbClr val="000000">
                      <a:alpha val="43137"/>
                    </a:srgbClr>
                  </a:outerShdw>
                </a:effectLst>
                <a:latin typeface="Sakkal Majalla" pitchFamily="2" charset="-78"/>
                <a:ea typeface="+mj-ea"/>
                <a:cs typeface="Sakkal Majalla" pitchFamily="2" charset="-78"/>
              </a:rPr>
              <a:t>المشروع :</a:t>
            </a:r>
          </a:p>
          <a:p>
            <a:pPr algn="r" rtl="1">
              <a:buNone/>
            </a:pPr>
            <a:r>
              <a:rPr lang="ar-SA" sz="3000" b="1" dirty="0" smtClean="0">
                <a:solidFill>
                  <a:srgbClr val="FFC000"/>
                </a:solidFill>
                <a:effectLst>
                  <a:outerShdw blurRad="38100" dist="38100" dir="2700000" algn="tl">
                    <a:srgbClr val="000000">
                      <a:alpha val="43137"/>
                    </a:srgbClr>
                  </a:outerShdw>
                </a:effectLst>
                <a:latin typeface="Sakkal Majalla" pitchFamily="2" charset="-78"/>
                <a:ea typeface="+mj-ea"/>
                <a:cs typeface="Sakkal Majalla" pitchFamily="2" charset="-78"/>
              </a:rPr>
              <a:t>            </a:t>
            </a:r>
            <a:r>
              <a:rPr lang="ar-SA" sz="3000" dirty="0" smtClean="0">
                <a:latin typeface="Sakkal Majalla" pitchFamily="2" charset="-78"/>
                <a:cs typeface="Sakkal Majalla" pitchFamily="2" charset="-78"/>
              </a:rPr>
              <a:t>أدناه قائمة فحص لبعض الفقرات الخاصة بالمعلومات التي تحتاجونها قبل كتابة المشروع :</a:t>
            </a:r>
          </a:p>
          <a:p>
            <a:pPr lvl="1" algn="r" rtl="1">
              <a:buClr>
                <a:srgbClr val="FFC000"/>
              </a:buClr>
              <a:buFont typeface="Wingdings" pitchFamily="2" charset="2"/>
              <a:buChar char="q"/>
            </a:pPr>
            <a:r>
              <a:rPr lang="ar-SA" sz="2800" dirty="0" smtClean="0">
                <a:latin typeface="Sakkal Majalla" pitchFamily="2" charset="-78"/>
                <a:cs typeface="Sakkal Majalla" pitchFamily="2" charset="-78"/>
              </a:rPr>
              <a:t>طبيعة المشروع وكيف سيتم إنجازه .</a:t>
            </a:r>
          </a:p>
          <a:p>
            <a:pPr lvl="1" algn="r" rtl="1">
              <a:buClr>
                <a:srgbClr val="FFC000"/>
              </a:buClr>
              <a:buFont typeface="Wingdings" pitchFamily="2" charset="2"/>
              <a:buChar char="q"/>
            </a:pPr>
            <a:r>
              <a:rPr lang="ar-SA" sz="2800" dirty="0" smtClean="0">
                <a:latin typeface="Sakkal Majalla" pitchFamily="2" charset="-78"/>
                <a:cs typeface="Sakkal Majalla" pitchFamily="2" charset="-78"/>
              </a:rPr>
              <a:t>جدول مواعيد المشروع .</a:t>
            </a:r>
          </a:p>
          <a:p>
            <a:pPr lvl="1" algn="r" rtl="1">
              <a:buClr>
                <a:srgbClr val="FFC000"/>
              </a:buClr>
              <a:buFont typeface="Wingdings" pitchFamily="2" charset="2"/>
              <a:buChar char="q"/>
            </a:pPr>
            <a:r>
              <a:rPr lang="ar-SA" sz="2800" dirty="0" smtClean="0">
                <a:latin typeface="Sakkal Majalla" pitchFamily="2" charset="-78"/>
                <a:cs typeface="Sakkal Majalla" pitchFamily="2" charset="-78"/>
              </a:rPr>
              <a:t>النتائج </a:t>
            </a:r>
            <a:r>
              <a:rPr lang="ar-SA" sz="2800" dirty="0" smtClean="0">
                <a:latin typeface="Sakkal Majalla" pitchFamily="2" charset="-78"/>
                <a:cs typeface="Sakkal Majalla" pitchFamily="2" charset="-78"/>
              </a:rPr>
              <a:t>المتوقع</a:t>
            </a:r>
            <a:r>
              <a:rPr lang="ar-SA" sz="2800" dirty="0" smtClean="0">
                <a:latin typeface="Sakkal Majalla" pitchFamily="2" charset="-78"/>
                <a:cs typeface="Sakkal Majalla" pitchFamily="2" charset="-78"/>
              </a:rPr>
              <a:t>ة</a:t>
            </a:r>
            <a:r>
              <a:rPr lang="ar-SA" sz="2800" dirty="0" smtClean="0">
                <a:latin typeface="Sakkal Majalla" pitchFamily="2" charset="-78"/>
                <a:cs typeface="Sakkal Majalla" pitchFamily="2" charset="-78"/>
              </a:rPr>
              <a:t> </a:t>
            </a:r>
            <a:r>
              <a:rPr lang="ar-SA" sz="2800" dirty="0" smtClean="0">
                <a:latin typeface="Sakkal Majalla" pitchFamily="2" charset="-78"/>
                <a:cs typeface="Sakkal Majalla" pitchFamily="2" charset="-78"/>
              </a:rPr>
              <a:t>وكيف يمكن تقييمها على أفضل نحو .</a:t>
            </a:r>
          </a:p>
          <a:p>
            <a:pPr lvl="1" algn="r" rtl="1">
              <a:buClr>
                <a:srgbClr val="FFC000"/>
              </a:buClr>
              <a:buFont typeface="Wingdings" pitchFamily="2" charset="2"/>
              <a:buChar char="q"/>
            </a:pPr>
            <a:r>
              <a:rPr lang="ar-SA" sz="2800" dirty="0" smtClean="0">
                <a:latin typeface="Sakkal Majalla" pitchFamily="2" charset="-78"/>
                <a:cs typeface="Sakkal Majalla" pitchFamily="2" charset="-78"/>
              </a:rPr>
              <a:t>الإحتياجات المتعلقة بالموظفين والمتطوعين بإستخدام الكادر الحالي والتعيينات الجديدة .      </a:t>
            </a:r>
            <a:endParaRPr lang="en-US" sz="2800" dirty="0" smtClean="0">
              <a:latin typeface="Sakkal Majalla" pitchFamily="2" charset="-78"/>
              <a:cs typeface="Sakkal Majalla" pitchFamily="2" charset="-78"/>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524000"/>
            <a:ext cx="8153400" cy="4876800"/>
          </a:xfrm>
        </p:spPr>
        <p:txBody>
          <a:bodyPr>
            <a:normAutofit/>
          </a:bodyPr>
          <a:lstStyle/>
          <a:p>
            <a:pPr algn="r" rtl="1"/>
            <a:r>
              <a:rPr lang="ar-SA" sz="3000" b="1" dirty="0" smtClean="0">
                <a:solidFill>
                  <a:srgbClr val="FFC000"/>
                </a:solidFill>
                <a:effectLst>
                  <a:outerShdw blurRad="38100" dist="38100" dir="2700000" algn="tl">
                    <a:srgbClr val="000000">
                      <a:alpha val="43137"/>
                    </a:srgbClr>
                  </a:outerShdw>
                </a:effectLst>
                <a:latin typeface="Sakkal Majalla" pitchFamily="2" charset="-78"/>
                <a:ea typeface="+mj-ea"/>
                <a:cs typeface="Sakkal Majalla" pitchFamily="2" charset="-78"/>
              </a:rPr>
              <a:t>النفقات :</a:t>
            </a:r>
          </a:p>
          <a:p>
            <a:pPr algn="just" rtl="1">
              <a:buNone/>
            </a:pPr>
            <a:r>
              <a:rPr lang="ar-SA" sz="3000" b="1" dirty="0" smtClean="0">
                <a:solidFill>
                  <a:srgbClr val="FFC000"/>
                </a:solidFill>
                <a:effectLst>
                  <a:outerShdw blurRad="38100" dist="38100" dir="2700000" algn="tl">
                    <a:srgbClr val="000000">
                      <a:alpha val="43137"/>
                    </a:srgbClr>
                  </a:outerShdw>
                </a:effectLst>
                <a:latin typeface="Sakkal Majalla" pitchFamily="2" charset="-78"/>
                <a:ea typeface="+mj-ea"/>
                <a:cs typeface="Sakkal Majalla" pitchFamily="2" charset="-78"/>
              </a:rPr>
              <a:t>            </a:t>
            </a:r>
            <a:r>
              <a:rPr lang="ar-SA" sz="3000" dirty="0" smtClean="0">
                <a:latin typeface="Sakkal Majalla" pitchFamily="2" charset="-78"/>
                <a:cs typeface="Sakkal Majalla" pitchFamily="2" charset="-78"/>
              </a:rPr>
              <a:t>لا يمكن  تحديد كل النفقات المتعلقة بالمشروع حتى يتم إقرار تفاصيل المشروع والجدول الزمني له وهكذا فإن جمع المعلومات المالية الرئيسية يتم بعد كتابة </a:t>
            </a:r>
            <a:r>
              <a:rPr lang="ar-SA" sz="3000" dirty="0" smtClean="0">
                <a:latin typeface="Sakkal Majalla" pitchFamily="2" charset="-78"/>
                <a:cs typeface="Sakkal Majalla" pitchFamily="2" charset="-78"/>
              </a:rPr>
              <a:t>تفاصيل </a:t>
            </a:r>
            <a:r>
              <a:rPr lang="ar-SA" sz="3000" dirty="0" smtClean="0">
                <a:latin typeface="Sakkal Majalla" pitchFamily="2" charset="-78"/>
                <a:cs typeface="Sakkal Majalla" pitchFamily="2" charset="-78"/>
              </a:rPr>
              <a:t>المشروع </a:t>
            </a:r>
            <a:r>
              <a:rPr lang="ar-SA" sz="3000" dirty="0" smtClean="0">
                <a:latin typeface="Sakkal Majalla" pitchFamily="2" charset="-78"/>
                <a:cs typeface="Sakkal Majalla" pitchFamily="2" charset="-78"/>
              </a:rPr>
              <a:t>ومع ذلك في هذه المرحلة يتطلب الأمر وضع الخطوط العريضة للميزانية كي نتأكد من أن النفقات موضوعة بشكل منطقي </a:t>
            </a:r>
            <a:r>
              <a:rPr lang="ar-SA" sz="3000" dirty="0" smtClean="0">
                <a:latin typeface="Sakkal Majalla" pitchFamily="2" charset="-78"/>
                <a:cs typeface="Sakkal Majalla" pitchFamily="2" charset="-78"/>
              </a:rPr>
              <a:t>يتناسب </a:t>
            </a:r>
            <a:r>
              <a:rPr lang="ar-SA" sz="3000" dirty="0" smtClean="0">
                <a:latin typeface="Sakkal Majalla" pitchFamily="2" charset="-78"/>
                <a:cs typeface="Sakkal Majalla" pitchFamily="2" charset="-78"/>
              </a:rPr>
              <a:t>مع النتائج المتوقعة وتقع ضمن الحدود المقبولة لدى المانح . وإذا ما بدا أن نفقات المشروع سترفض من قبل المانح ، ينبغي هنا إعادة النظر بالخطط أو إعادة حساباتها لإزالة النفقات التي لا تتناسب وجدوى صرفها .</a:t>
            </a:r>
            <a:endParaRPr lang="en-US" sz="2800" dirty="0" smtClean="0">
              <a:latin typeface="Sakkal Majalla" pitchFamily="2" charset="-78"/>
              <a:cs typeface="Sakkal Majalla" pitchFamily="2" charset="-78"/>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814</TotalTime>
  <Words>1788</Words>
  <Application>Microsoft Office PowerPoint</Application>
  <PresentationFormat>On-screen Show (4:3)</PresentationFormat>
  <Paragraphs>173</Paragraphs>
  <Slides>24</Slides>
  <Notes>2</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Foundry</vt:lpstr>
      <vt:lpstr>كتــــــــابة المشاريع</vt:lpstr>
      <vt:lpstr>خطـــوات كتابة مقترحـات المشاريع :</vt:lpstr>
      <vt:lpstr>أقسام المشروع :</vt:lpstr>
      <vt:lpstr>Slide 4</vt:lpstr>
      <vt:lpstr>نصائح عند كتابة المشروع :</vt:lpstr>
      <vt:lpstr>الخطوة الأولى :  جمع المعلومات عن خلفية المشروع  </vt:lpstr>
      <vt:lpstr>Slide 7</vt:lpstr>
      <vt:lpstr>Slide 8</vt:lpstr>
      <vt:lpstr>Slide 9</vt:lpstr>
      <vt:lpstr>الخطوة الثانية : صياغة فكرة المشروع</vt:lpstr>
      <vt:lpstr>الخطوة الثالثة : كتابة بيان مقنع للمشكلة</vt:lpstr>
      <vt:lpstr>الخطوة الرابعة : تحديد الأهداف والأهداف الفرعية</vt:lpstr>
      <vt:lpstr>الخطوة الخامسة : صياغة الأنشطة</vt:lpstr>
      <vt:lpstr>الخطوة السادسة : تصميم خطة المتابعة والتقييم</vt:lpstr>
      <vt:lpstr>Slide 15</vt:lpstr>
      <vt:lpstr>قائمة فحص للمتابعة والتقييم :</vt:lpstr>
      <vt:lpstr>الخطوة السابعة : كتابة قدرات المنظمة</vt:lpstr>
      <vt:lpstr>Slide 18</vt:lpstr>
      <vt:lpstr>Slide 19</vt:lpstr>
      <vt:lpstr>الخطوة الثامنة : كتابة ملخص المشروع</vt:lpstr>
      <vt:lpstr>الخطوة التاسعة : تجميع مكونات المشروع</vt:lpstr>
      <vt:lpstr>Slide 22</vt:lpstr>
      <vt:lpstr>الخطوة العاشرة : المتابعة مع المانح </vt:lpstr>
      <vt:lpstr>Slide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كتــــــــابة المشاريع</dc:title>
  <dc:creator>PC</dc:creator>
  <cp:lastModifiedBy>PC</cp:lastModifiedBy>
  <cp:revision>62</cp:revision>
  <dcterms:created xsi:type="dcterms:W3CDTF">2016-11-06T10:01:24Z</dcterms:created>
  <dcterms:modified xsi:type="dcterms:W3CDTF">2016-11-07T16:39:54Z</dcterms:modified>
</cp:coreProperties>
</file>