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0"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B9B7CB-85C4-4A30-9EA7-F4AA9C25D41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9B7CB-85C4-4A30-9EA7-F4AA9C25D41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9B7CB-85C4-4A30-9EA7-F4AA9C25D41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9B7CB-85C4-4A30-9EA7-F4AA9C25D41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B9B7CB-85C4-4A30-9EA7-F4AA9C25D41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B9B7CB-85C4-4A30-9EA7-F4AA9C25D41F}"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B9B7CB-85C4-4A30-9EA7-F4AA9C25D41F}" type="datetimeFigureOut">
              <a:rPr lang="en-US" smtClean="0"/>
              <a:t>4/22/2019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B9B7CB-85C4-4A30-9EA7-F4AA9C25D41F}" type="datetimeFigureOut">
              <a:rPr lang="en-US" smtClean="0"/>
              <a:t>4/22/2019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9B7CB-85C4-4A30-9EA7-F4AA9C25D41F}" type="datetimeFigureOut">
              <a:rPr lang="en-US" smtClean="0"/>
              <a:t>4/22/2019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B9B7CB-85C4-4A30-9EA7-F4AA9C25D41F}"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B9B7CB-85C4-4A30-9EA7-F4AA9C25D41F}"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A9B2E-CA74-4100-8A03-87C1E8B3DE5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9B7CB-85C4-4A30-9EA7-F4AA9C25D41F}" type="datetimeFigureOut">
              <a:rPr lang="en-US" smtClean="0"/>
              <a:t>4/22/2019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A9B2E-CA74-4100-8A03-87C1E8B3DE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600200"/>
          </a:xfrm>
        </p:spPr>
        <p:txBody>
          <a:bodyPr>
            <a:normAutofit/>
          </a:bodyPr>
          <a:lstStyle/>
          <a:p>
            <a:pPr rtl="1">
              <a:lnSpc>
                <a:spcPct val="150000"/>
              </a:lnSpc>
            </a:pPr>
            <a:r>
              <a:rPr lang="ar-SA" sz="3200" b="1" dirty="0">
                <a:latin typeface="Sakkal Majalla" pitchFamily="2" charset="-78"/>
                <a:cs typeface="Sakkal Majalla" pitchFamily="2" charset="-78"/>
              </a:rPr>
              <a:t>برنامج أفلاطون </a:t>
            </a:r>
            <a:r>
              <a:rPr lang="en-US" sz="3200" dirty="0">
                <a:latin typeface="Sakkal Majalla" pitchFamily="2" charset="-78"/>
                <a:cs typeface="Sakkal Majalla" pitchFamily="2" charset="-78"/>
              </a:rPr>
              <a:t/>
            </a:r>
            <a:br>
              <a:rPr lang="en-US" sz="3200" dirty="0">
                <a:latin typeface="Sakkal Majalla" pitchFamily="2" charset="-78"/>
                <a:cs typeface="Sakkal Majalla" pitchFamily="2" charset="-78"/>
              </a:rPr>
            </a:br>
            <a:r>
              <a:rPr lang="ar-SA" sz="3200" b="1" dirty="0">
                <a:latin typeface="Sakkal Majalla" pitchFamily="2" charset="-78"/>
                <a:cs typeface="Sakkal Majalla" pitchFamily="2" charset="-78"/>
              </a:rPr>
              <a:t>( التربية المالية والإجتماعية للأطفال)</a:t>
            </a:r>
            <a:r>
              <a:rPr lang="en-US" sz="3200" dirty="0" smtClean="0">
                <a:latin typeface="Sakkal Majalla" pitchFamily="2" charset="-78"/>
                <a:cs typeface="Sakkal Majalla" pitchFamily="2" charset="-78"/>
              </a:rPr>
              <a:t> </a:t>
            </a:r>
            <a:endParaRPr lang="en-US" sz="3200" dirty="0">
              <a:latin typeface="Sakkal Majalla" pitchFamily="2" charset="-78"/>
              <a:cs typeface="Sakkal Majalla" pitchFamily="2" charset="-78"/>
            </a:endParaRPr>
          </a:p>
        </p:txBody>
      </p:sp>
      <p:sp>
        <p:nvSpPr>
          <p:cNvPr id="3" name="Subtitle 2"/>
          <p:cNvSpPr>
            <a:spLocks noGrp="1"/>
          </p:cNvSpPr>
          <p:nvPr>
            <p:ph type="subTitle" idx="1"/>
          </p:nvPr>
        </p:nvSpPr>
        <p:spPr>
          <a:xfrm>
            <a:off x="1371600" y="2438400"/>
            <a:ext cx="6400800" cy="3581400"/>
          </a:xfrm>
        </p:spPr>
        <p:txBody>
          <a:bodyPr>
            <a:normAutofit lnSpcReduction="10000"/>
          </a:bodyPr>
          <a:lstStyle/>
          <a:p>
            <a:endParaRPr lang="en-US" b="1" dirty="0"/>
          </a:p>
          <a:p>
            <a:endParaRPr lang="en-US" b="1" dirty="0" smtClean="0"/>
          </a:p>
          <a:p>
            <a:endParaRPr lang="en-US" b="1" dirty="0"/>
          </a:p>
          <a:p>
            <a:endParaRPr lang="en-US" dirty="0" smtClean="0"/>
          </a:p>
          <a:p>
            <a:endParaRPr lang="en-US" dirty="0"/>
          </a:p>
          <a:p>
            <a:endParaRPr lang="en-US" dirty="0"/>
          </a:p>
          <a:p>
            <a:r>
              <a:rPr lang="ar-SA" sz="1600" b="1" dirty="0" smtClean="0">
                <a:solidFill>
                  <a:schemeClr val="tx1"/>
                </a:solidFill>
              </a:rPr>
              <a:t>دفتر توفير  </a:t>
            </a:r>
            <a:endParaRPr lang="en-US" sz="1600" b="1" dirty="0" smtClean="0">
              <a:solidFill>
                <a:schemeClr val="tx1"/>
              </a:solidFill>
            </a:endParaRPr>
          </a:p>
          <a:p>
            <a:endParaRPr lang="en-US" dirty="0"/>
          </a:p>
        </p:txBody>
      </p:sp>
      <p:pic>
        <p:nvPicPr>
          <p:cNvPr id="4" name="Picture 3" descr="D:\DONT_DELETE\New folder\aflat.jpg"/>
          <p:cNvPicPr/>
          <p:nvPr/>
        </p:nvPicPr>
        <p:blipFill>
          <a:blip r:embed="rId2"/>
          <a:srcRect/>
          <a:stretch>
            <a:fillRect/>
          </a:stretch>
        </p:blipFill>
        <p:spPr bwMode="auto">
          <a:xfrm>
            <a:off x="3276600" y="2590800"/>
            <a:ext cx="2895600" cy="25146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914400"/>
          <a:ext cx="8153399" cy="5012436"/>
        </p:xfrm>
        <a:graphic>
          <a:graphicData uri="http://schemas.openxmlformats.org/drawingml/2006/table">
            <a:tbl>
              <a:tblPr rtl="1"/>
              <a:tblGrid>
                <a:gridCol w="608162"/>
                <a:gridCol w="1923436"/>
                <a:gridCol w="829828"/>
                <a:gridCol w="1258269"/>
                <a:gridCol w="773253"/>
                <a:gridCol w="993599"/>
                <a:gridCol w="883426"/>
                <a:gridCol w="883426"/>
              </a:tblGrid>
              <a:tr h="0">
                <a:tc>
                  <a:txBody>
                    <a:bodyPr/>
                    <a:lstStyle/>
                    <a:p>
                      <a:pPr marL="0" marR="0" algn="r" rtl="1">
                        <a:lnSpc>
                          <a:spcPct val="115000"/>
                        </a:lnSpc>
                        <a:spcBef>
                          <a:spcPts val="0"/>
                        </a:spcBef>
                        <a:spcAft>
                          <a:spcPts val="0"/>
                        </a:spcAft>
                      </a:pPr>
                      <a:r>
                        <a:rPr lang="ar-SA" sz="1600" b="1" dirty="0">
                          <a:latin typeface="Calibri"/>
                          <a:ea typeface="Calibri"/>
                          <a:cs typeface="Sakkal Majalla"/>
                        </a:rPr>
                        <a:t>التاريخ</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البيان</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الإيداع</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المصدر</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سبب 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المبلغ المتبقي</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التوقيع</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914400"/>
          <a:ext cx="8153399" cy="5012436"/>
        </p:xfrm>
        <a:graphic>
          <a:graphicData uri="http://schemas.openxmlformats.org/drawingml/2006/table">
            <a:tbl>
              <a:tblPr rtl="1"/>
              <a:tblGrid>
                <a:gridCol w="608162"/>
                <a:gridCol w="1923436"/>
                <a:gridCol w="829828"/>
                <a:gridCol w="1258269"/>
                <a:gridCol w="773253"/>
                <a:gridCol w="993599"/>
                <a:gridCol w="883426"/>
                <a:gridCol w="883426"/>
              </a:tblGrid>
              <a:tr h="0">
                <a:tc>
                  <a:txBody>
                    <a:bodyPr/>
                    <a:lstStyle/>
                    <a:p>
                      <a:pPr marL="0" marR="0" algn="r" rtl="1">
                        <a:lnSpc>
                          <a:spcPct val="115000"/>
                        </a:lnSpc>
                        <a:spcBef>
                          <a:spcPts val="0"/>
                        </a:spcBef>
                        <a:spcAft>
                          <a:spcPts val="0"/>
                        </a:spcAft>
                      </a:pPr>
                      <a:r>
                        <a:rPr lang="ar-SA" sz="1600" b="1" dirty="0">
                          <a:latin typeface="Calibri"/>
                          <a:ea typeface="Calibri"/>
                          <a:cs typeface="Sakkal Majalla"/>
                        </a:rPr>
                        <a:t>التاريخ</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البيان</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الإيداع</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المصدر</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سبب 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المبلغ المتبقي</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التوقيع</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914400"/>
          <a:ext cx="8153399" cy="5012436"/>
        </p:xfrm>
        <a:graphic>
          <a:graphicData uri="http://schemas.openxmlformats.org/drawingml/2006/table">
            <a:tbl>
              <a:tblPr rtl="1"/>
              <a:tblGrid>
                <a:gridCol w="608162"/>
                <a:gridCol w="1923436"/>
                <a:gridCol w="829828"/>
                <a:gridCol w="1258269"/>
                <a:gridCol w="773253"/>
                <a:gridCol w="993599"/>
                <a:gridCol w="883426"/>
                <a:gridCol w="883426"/>
              </a:tblGrid>
              <a:tr h="0">
                <a:tc>
                  <a:txBody>
                    <a:bodyPr/>
                    <a:lstStyle/>
                    <a:p>
                      <a:pPr marL="0" marR="0" algn="r" rtl="1">
                        <a:lnSpc>
                          <a:spcPct val="115000"/>
                        </a:lnSpc>
                        <a:spcBef>
                          <a:spcPts val="0"/>
                        </a:spcBef>
                        <a:spcAft>
                          <a:spcPts val="0"/>
                        </a:spcAft>
                      </a:pPr>
                      <a:r>
                        <a:rPr lang="ar-SA" sz="1600" b="1" dirty="0">
                          <a:latin typeface="Calibri"/>
                          <a:ea typeface="Calibri"/>
                          <a:cs typeface="Sakkal Majalla"/>
                        </a:rPr>
                        <a:t>التاريخ</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البيان</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الإيداع</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المصدر</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سبب 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المبلغ المتبقي</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التوقيع</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pPr algn="r"/>
            <a:r>
              <a:rPr lang="ar-SA" b="1" dirty="0"/>
              <a:t>خلفية عن أفلاطون :</a:t>
            </a:r>
            <a:r>
              <a:rPr lang="en-US" dirty="0"/>
              <a:t/>
            </a:r>
            <a:br>
              <a:rPr lang="en-US" dirty="0"/>
            </a:br>
            <a:endParaRPr lang="en-US" dirty="0"/>
          </a:p>
        </p:txBody>
      </p:sp>
      <p:sp>
        <p:nvSpPr>
          <p:cNvPr id="3" name="Content Placeholder 2"/>
          <p:cNvSpPr>
            <a:spLocks noGrp="1"/>
          </p:cNvSpPr>
          <p:nvPr>
            <p:ph idx="1"/>
          </p:nvPr>
        </p:nvSpPr>
        <p:spPr>
          <a:xfrm>
            <a:off x="762000" y="1600200"/>
            <a:ext cx="7772400" cy="4525963"/>
          </a:xfrm>
        </p:spPr>
        <p:txBody>
          <a:bodyPr>
            <a:normAutofit/>
          </a:bodyPr>
          <a:lstStyle/>
          <a:p>
            <a:pPr algn="just" rtl="1">
              <a:lnSpc>
                <a:spcPct val="150000"/>
              </a:lnSpc>
              <a:buNone/>
            </a:pPr>
            <a:r>
              <a:rPr lang="en-US" sz="2800" dirty="0" smtClean="0">
                <a:cs typeface="+mj-cs"/>
              </a:rPr>
              <a:t>   </a:t>
            </a:r>
            <a:r>
              <a:rPr lang="ar-SA" sz="2800" dirty="0" smtClean="0">
                <a:cs typeface="+mj-cs"/>
              </a:rPr>
              <a:t> </a:t>
            </a:r>
            <a:r>
              <a:rPr lang="ar-SA" sz="2800" dirty="0">
                <a:cs typeface="+mj-cs"/>
              </a:rPr>
              <a:t>إ</a:t>
            </a:r>
            <a:r>
              <a:rPr lang="ar-SA" sz="2400" dirty="0">
                <a:cs typeface="+mj-cs"/>
              </a:rPr>
              <a:t>نها قصة مثيرة حقاً ! لقد كنت كرة نارية في السماء ؛ ومن مسكني في السماء كنت أتطلع وأرى كل ما يحدث على الأرض ـ ولكن بعد أن أمضيت وقتاً طويلاً في السماء ظلت هنالك أشياء كثيرة لا أفهمها لذا قررت أن أنزل إلى الأرض وأكتشف الأشياء بنفسي لقد طرحت أسئلة كثيرة وإلتقيت بأصناف كثيرة من البشر عندها أدركت كم كانت هنالك أمور لا بد من تعلمها ـ أنا أحب السفر ولدي أصدقاء من مالي والفيليبين ومن أوغندا وفيتنام والأرجنتين والآن أنا هنا في مصر لكي أصبح صديقكم وأجعل منك أنت أيضاً أفلاطون !</a:t>
            </a:r>
            <a:endParaRPr lang="en-US" sz="1600" dirty="0">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772400" cy="5440363"/>
          </a:xfrm>
        </p:spPr>
        <p:txBody>
          <a:bodyPr>
            <a:noAutofit/>
          </a:bodyPr>
          <a:lstStyle/>
          <a:p>
            <a:pPr algn="just" rtl="1">
              <a:lnSpc>
                <a:spcPct val="170000"/>
              </a:lnSpc>
              <a:buNone/>
            </a:pPr>
            <a:r>
              <a:rPr lang="en-US" sz="2400" dirty="0">
                <a:cs typeface="+mj-cs"/>
              </a:rPr>
              <a:t>  </a:t>
            </a:r>
            <a:r>
              <a:rPr lang="en-US" sz="2400" dirty="0" smtClean="0">
                <a:cs typeface="+mj-cs"/>
              </a:rPr>
              <a:t>    </a:t>
            </a:r>
            <a:r>
              <a:rPr lang="ar-SA" sz="2400" dirty="0">
                <a:cs typeface="+mj-cs"/>
              </a:rPr>
              <a:t>لقد تعلمت أن لدى كل منا بعض المسئوليات التي لا يمكننا أن نتجاهلها ولكن لنا كذلك حقوق تحمينا من أن نتعرض للخداع من الآخرين ـ الكثير من الناس يقعون ضحية الغش والخداع لانهم لا يعرفون حقوقهم .</a:t>
            </a:r>
            <a:endParaRPr lang="en-US" sz="2400" dirty="0">
              <a:cs typeface="+mj-cs"/>
            </a:endParaRPr>
          </a:p>
          <a:p>
            <a:pPr algn="just" rtl="1">
              <a:lnSpc>
                <a:spcPct val="170000"/>
              </a:lnSpc>
              <a:buNone/>
            </a:pPr>
            <a:r>
              <a:rPr lang="en-US" sz="2400" dirty="0">
                <a:cs typeface="+mj-cs"/>
              </a:rPr>
              <a:t> </a:t>
            </a:r>
            <a:r>
              <a:rPr lang="en-US" sz="2400" dirty="0" smtClean="0">
                <a:cs typeface="+mj-cs"/>
              </a:rPr>
              <a:t>              </a:t>
            </a:r>
            <a:r>
              <a:rPr lang="ar-SA" sz="2400" dirty="0">
                <a:cs typeface="+mj-cs"/>
              </a:rPr>
              <a:t>أنا أحاول بإستمرار مساعدة هؤلاء الذين لا يعرفون حقوقهم ولدي كثير من الأطفال مثلكم وقد تعاونوا معي .  </a:t>
            </a:r>
            <a:endParaRPr lang="en-US" sz="2400" dirty="0">
              <a:cs typeface="+mj-cs"/>
            </a:endParaRPr>
          </a:p>
          <a:p>
            <a:pPr algn="just" rtl="1">
              <a:lnSpc>
                <a:spcPct val="170000"/>
              </a:lnSpc>
              <a:buFont typeface="Wingdings" pitchFamily="2" charset="2"/>
              <a:buChar char="Ø"/>
            </a:pPr>
            <a:r>
              <a:rPr lang="ar-SA" sz="2400" dirty="0">
                <a:cs typeface="+mj-cs"/>
              </a:rPr>
              <a:t>فهل تحبون أن تتعاونوا معي أنتم أيضا ؟ </a:t>
            </a:r>
            <a:endParaRPr lang="en-US" sz="2400" dirty="0">
              <a:cs typeface="+mj-cs"/>
            </a:endParaRPr>
          </a:p>
          <a:p>
            <a:pPr algn="just" rtl="1">
              <a:lnSpc>
                <a:spcPct val="170000"/>
              </a:lnSpc>
              <a:buNone/>
            </a:pPr>
            <a:r>
              <a:rPr lang="ar-SA" sz="2400" dirty="0">
                <a:cs typeface="+mj-cs"/>
              </a:rPr>
              <a:t> </a:t>
            </a:r>
            <a:endParaRPr lang="en-US" sz="2400" dirty="0">
              <a:cs typeface="+mj-cs"/>
            </a:endParaRPr>
          </a:p>
          <a:p>
            <a:pPr algn="ctr" rtl="1">
              <a:lnSpc>
                <a:spcPct val="170000"/>
              </a:lnSpc>
              <a:buNone/>
            </a:pPr>
            <a:r>
              <a:rPr lang="en-US" sz="2400" dirty="0">
                <a:cs typeface="+mj-cs"/>
              </a:rPr>
              <a:t>  </a:t>
            </a:r>
            <a:r>
              <a:rPr lang="ar-SA" sz="2400" dirty="0">
                <a:cs typeface="+mj-cs"/>
              </a:rPr>
              <a:t>شعار أفلاطون (</a:t>
            </a:r>
            <a:r>
              <a:rPr lang="ar-SA" sz="2000" b="1" dirty="0">
                <a:cs typeface="+mj-cs"/>
              </a:rPr>
              <a:t>فرق بين الخيال والحقيقة ، إستكشف ، فكر ، تحقق ثم تصرف</a:t>
            </a:r>
            <a:r>
              <a:rPr lang="ar-SA" sz="2400" dirty="0">
                <a:cs typeface="+mj-cs"/>
              </a:rPr>
              <a:t>) </a:t>
            </a:r>
            <a:endParaRPr lang="en-US" sz="2400" dirty="0">
              <a:cs typeface="+mj-cs"/>
            </a:endParaRPr>
          </a:p>
          <a:p>
            <a:pPr algn="just" rtl="1">
              <a:lnSpc>
                <a:spcPct val="170000"/>
              </a:lnSpc>
              <a:buNone/>
            </a:pPr>
            <a:r>
              <a:rPr lang="ar-SA" sz="2400" b="1" dirty="0"/>
              <a:t>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pPr algn="r" rtl="1"/>
            <a:r>
              <a:rPr lang="ar-SA" b="1" dirty="0" smtClean="0"/>
              <a:t>برنامج أفلاطون </a:t>
            </a:r>
            <a:r>
              <a:rPr lang="ar-SA" b="1" dirty="0"/>
              <a:t>:</a:t>
            </a:r>
            <a:r>
              <a:rPr lang="en-US" dirty="0"/>
              <a:t/>
            </a:r>
            <a:br>
              <a:rPr lang="en-US" dirty="0"/>
            </a:br>
            <a:endParaRPr lang="en-US" dirty="0"/>
          </a:p>
        </p:txBody>
      </p:sp>
      <p:sp>
        <p:nvSpPr>
          <p:cNvPr id="3" name="Content Placeholder 2"/>
          <p:cNvSpPr>
            <a:spLocks noGrp="1"/>
          </p:cNvSpPr>
          <p:nvPr>
            <p:ph idx="1"/>
          </p:nvPr>
        </p:nvSpPr>
        <p:spPr>
          <a:xfrm>
            <a:off x="762000" y="1600200"/>
            <a:ext cx="7772400" cy="4525963"/>
          </a:xfrm>
        </p:spPr>
        <p:txBody>
          <a:bodyPr>
            <a:normAutofit lnSpcReduction="10000"/>
          </a:bodyPr>
          <a:lstStyle/>
          <a:p>
            <a:pPr algn="r" rtl="1">
              <a:lnSpc>
                <a:spcPct val="150000"/>
              </a:lnSpc>
              <a:buNone/>
            </a:pPr>
            <a:r>
              <a:rPr lang="ar-SA" sz="2400" dirty="0">
                <a:cs typeface="+mj-cs"/>
              </a:rPr>
              <a:t>الفصل : ...............................</a:t>
            </a:r>
            <a:endParaRPr lang="en-US" sz="2400" dirty="0">
              <a:cs typeface="+mj-cs"/>
            </a:endParaRPr>
          </a:p>
          <a:p>
            <a:pPr algn="r" rtl="1">
              <a:lnSpc>
                <a:spcPct val="150000"/>
              </a:lnSpc>
              <a:buNone/>
            </a:pPr>
            <a:r>
              <a:rPr lang="ar-SA" sz="2400" dirty="0" smtClean="0">
                <a:cs typeface="+mj-cs"/>
              </a:rPr>
              <a:t>الإســم </a:t>
            </a:r>
            <a:r>
              <a:rPr lang="ar-SA" sz="2400" dirty="0">
                <a:cs typeface="+mj-cs"/>
              </a:rPr>
              <a:t>: </a:t>
            </a:r>
            <a:r>
              <a:rPr lang="ar-SA" sz="2400" dirty="0" smtClean="0">
                <a:cs typeface="+mj-cs"/>
              </a:rPr>
              <a:t>....................................................................</a:t>
            </a:r>
            <a:endParaRPr lang="en-US" sz="2400" dirty="0">
              <a:cs typeface="+mj-cs"/>
            </a:endParaRPr>
          </a:p>
          <a:p>
            <a:pPr algn="r" rtl="1">
              <a:lnSpc>
                <a:spcPct val="150000"/>
              </a:lnSpc>
              <a:buNone/>
            </a:pPr>
            <a:r>
              <a:rPr lang="ar-SA" sz="2400" dirty="0" smtClean="0">
                <a:cs typeface="+mj-cs"/>
              </a:rPr>
              <a:t>السـكن </a:t>
            </a:r>
            <a:r>
              <a:rPr lang="ar-SA" sz="2400" dirty="0">
                <a:cs typeface="+mj-cs"/>
              </a:rPr>
              <a:t>: ...................................................................</a:t>
            </a:r>
            <a:endParaRPr lang="en-US" sz="2400" dirty="0">
              <a:cs typeface="+mj-cs"/>
            </a:endParaRPr>
          </a:p>
          <a:p>
            <a:pPr algn="r" rtl="1">
              <a:lnSpc>
                <a:spcPct val="150000"/>
              </a:lnSpc>
              <a:buNone/>
            </a:pPr>
            <a:r>
              <a:rPr lang="ar-SA" sz="2400" dirty="0">
                <a:cs typeface="+mj-cs"/>
              </a:rPr>
              <a:t>توقيع البنك : ...................................</a:t>
            </a:r>
            <a:endParaRPr lang="en-US" sz="2400" dirty="0">
              <a:cs typeface="+mj-cs"/>
            </a:endParaRPr>
          </a:p>
          <a:p>
            <a:pPr algn="r" rtl="1">
              <a:lnSpc>
                <a:spcPct val="150000"/>
              </a:lnSpc>
              <a:buNone/>
            </a:pPr>
            <a:r>
              <a:rPr lang="ar-SA" sz="2400" dirty="0">
                <a:cs typeface="+mj-cs"/>
              </a:rPr>
              <a:t> </a:t>
            </a:r>
            <a:endParaRPr lang="en-US" sz="2400" dirty="0">
              <a:cs typeface="+mj-cs"/>
            </a:endParaRPr>
          </a:p>
          <a:p>
            <a:pPr algn="r" rtl="1">
              <a:buNone/>
            </a:pPr>
            <a:r>
              <a:rPr lang="en-US" sz="2400" dirty="0" smtClean="0">
                <a:cs typeface="+mj-cs"/>
              </a:rPr>
              <a:t/>
            </a:r>
            <a:br>
              <a:rPr lang="en-US" sz="2400" dirty="0" smtClean="0">
                <a:cs typeface="+mj-cs"/>
              </a:rPr>
            </a:br>
            <a:r>
              <a:rPr lang="ar-SA" sz="2400" dirty="0">
                <a:cs typeface="+mj-cs"/>
              </a:rPr>
              <a:t>حساب رقم </a:t>
            </a:r>
            <a:r>
              <a:rPr lang="ar-SA" sz="2400" dirty="0" smtClean="0">
                <a:cs typeface="+mj-cs"/>
              </a:rPr>
              <a:t>:</a:t>
            </a:r>
          </a:p>
          <a:p>
            <a:pPr algn="r" rtl="1">
              <a:buNone/>
            </a:pPr>
            <a:endParaRPr lang="ar-SA" sz="2000" dirty="0" smtClean="0">
              <a:cs typeface="+mj-cs"/>
            </a:endParaRPr>
          </a:p>
          <a:p>
            <a:pPr algn="r" rtl="1">
              <a:buNone/>
            </a:pPr>
            <a:r>
              <a:rPr lang="ar-SA" sz="2400" dirty="0" smtClean="0">
                <a:cs typeface="+mj-cs"/>
              </a:rPr>
              <a:t>   العـملــــــــة </a:t>
            </a:r>
            <a:r>
              <a:rPr lang="ar-SA" sz="2400" dirty="0">
                <a:cs typeface="+mj-cs"/>
              </a:rPr>
              <a:t>: </a:t>
            </a:r>
            <a:endParaRPr lang="en-US" sz="2400" dirty="0">
              <a:cs typeface="+mj-cs"/>
            </a:endParaRPr>
          </a:p>
          <a:p>
            <a:pPr algn="r" rtl="1">
              <a:lnSpc>
                <a:spcPct val="150000"/>
              </a:lnSpc>
            </a:pPr>
            <a:endParaRPr lang="en-US" sz="2400" dirty="0">
              <a:cs typeface="+mj-cs"/>
            </a:endParaRPr>
          </a:p>
        </p:txBody>
      </p:sp>
      <p:sp>
        <p:nvSpPr>
          <p:cNvPr id="4" name="Rectangle 3"/>
          <p:cNvSpPr/>
          <p:nvPr/>
        </p:nvSpPr>
        <p:spPr>
          <a:xfrm>
            <a:off x="3505200" y="4800600"/>
            <a:ext cx="3352800" cy="5334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p:cNvSpPr/>
          <p:nvPr/>
        </p:nvSpPr>
        <p:spPr>
          <a:xfrm>
            <a:off x="3505200" y="5562600"/>
            <a:ext cx="3352800" cy="5334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914400"/>
          <a:ext cx="8153399" cy="5012436"/>
        </p:xfrm>
        <a:graphic>
          <a:graphicData uri="http://schemas.openxmlformats.org/drawingml/2006/table">
            <a:tbl>
              <a:tblPr rtl="1"/>
              <a:tblGrid>
                <a:gridCol w="608162"/>
                <a:gridCol w="1923436"/>
                <a:gridCol w="829828"/>
                <a:gridCol w="1258269"/>
                <a:gridCol w="773253"/>
                <a:gridCol w="993599"/>
                <a:gridCol w="883426"/>
                <a:gridCol w="883426"/>
              </a:tblGrid>
              <a:tr h="0">
                <a:tc>
                  <a:txBody>
                    <a:bodyPr/>
                    <a:lstStyle/>
                    <a:p>
                      <a:pPr marL="0" marR="0" algn="r" rtl="1">
                        <a:lnSpc>
                          <a:spcPct val="115000"/>
                        </a:lnSpc>
                        <a:spcBef>
                          <a:spcPts val="0"/>
                        </a:spcBef>
                        <a:spcAft>
                          <a:spcPts val="0"/>
                        </a:spcAft>
                      </a:pPr>
                      <a:r>
                        <a:rPr lang="ar-SA" sz="1600" b="1" dirty="0">
                          <a:latin typeface="Calibri"/>
                          <a:ea typeface="Calibri"/>
                          <a:cs typeface="Sakkal Majalla"/>
                        </a:rPr>
                        <a:t>التاريخ</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البيان</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الإيداع</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المصدر</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سبب 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المبلغ المتبقي</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التوقيع</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914400"/>
          <a:ext cx="8153399" cy="5012436"/>
        </p:xfrm>
        <a:graphic>
          <a:graphicData uri="http://schemas.openxmlformats.org/drawingml/2006/table">
            <a:tbl>
              <a:tblPr rtl="1"/>
              <a:tblGrid>
                <a:gridCol w="608162"/>
                <a:gridCol w="1923436"/>
                <a:gridCol w="829828"/>
                <a:gridCol w="1258269"/>
                <a:gridCol w="773253"/>
                <a:gridCol w="993599"/>
                <a:gridCol w="883426"/>
                <a:gridCol w="883426"/>
              </a:tblGrid>
              <a:tr h="0">
                <a:tc>
                  <a:txBody>
                    <a:bodyPr/>
                    <a:lstStyle/>
                    <a:p>
                      <a:pPr marL="0" marR="0" algn="r" rtl="1">
                        <a:lnSpc>
                          <a:spcPct val="115000"/>
                        </a:lnSpc>
                        <a:spcBef>
                          <a:spcPts val="0"/>
                        </a:spcBef>
                        <a:spcAft>
                          <a:spcPts val="0"/>
                        </a:spcAft>
                      </a:pPr>
                      <a:r>
                        <a:rPr lang="ar-SA" sz="1600" b="1" dirty="0">
                          <a:latin typeface="Calibri"/>
                          <a:ea typeface="Calibri"/>
                          <a:cs typeface="Sakkal Majalla"/>
                        </a:rPr>
                        <a:t>التاريخ</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البيان</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الإيداع</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المصدر</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سبب 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المبلغ المتبقي</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التوقيع</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914400"/>
          <a:ext cx="8153399" cy="5012436"/>
        </p:xfrm>
        <a:graphic>
          <a:graphicData uri="http://schemas.openxmlformats.org/drawingml/2006/table">
            <a:tbl>
              <a:tblPr rtl="1"/>
              <a:tblGrid>
                <a:gridCol w="608162"/>
                <a:gridCol w="1923436"/>
                <a:gridCol w="829828"/>
                <a:gridCol w="1258269"/>
                <a:gridCol w="773253"/>
                <a:gridCol w="993599"/>
                <a:gridCol w="883426"/>
                <a:gridCol w="883426"/>
              </a:tblGrid>
              <a:tr h="0">
                <a:tc>
                  <a:txBody>
                    <a:bodyPr/>
                    <a:lstStyle/>
                    <a:p>
                      <a:pPr marL="0" marR="0" algn="r" rtl="1">
                        <a:lnSpc>
                          <a:spcPct val="115000"/>
                        </a:lnSpc>
                        <a:spcBef>
                          <a:spcPts val="0"/>
                        </a:spcBef>
                        <a:spcAft>
                          <a:spcPts val="0"/>
                        </a:spcAft>
                      </a:pPr>
                      <a:r>
                        <a:rPr lang="ar-SA" sz="1600" b="1" dirty="0">
                          <a:latin typeface="Calibri"/>
                          <a:ea typeface="Calibri"/>
                          <a:cs typeface="Sakkal Majalla"/>
                        </a:rPr>
                        <a:t>التاريخ</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البيان</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الإيداع</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المصدر</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سبب 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المبلغ المتبقي</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التوقيع</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914400"/>
          <a:ext cx="8153399" cy="5012436"/>
        </p:xfrm>
        <a:graphic>
          <a:graphicData uri="http://schemas.openxmlformats.org/drawingml/2006/table">
            <a:tbl>
              <a:tblPr rtl="1"/>
              <a:tblGrid>
                <a:gridCol w="608162"/>
                <a:gridCol w="1923436"/>
                <a:gridCol w="829828"/>
                <a:gridCol w="1258269"/>
                <a:gridCol w="773253"/>
                <a:gridCol w="993599"/>
                <a:gridCol w="883426"/>
                <a:gridCol w="883426"/>
              </a:tblGrid>
              <a:tr h="0">
                <a:tc>
                  <a:txBody>
                    <a:bodyPr/>
                    <a:lstStyle/>
                    <a:p>
                      <a:pPr marL="0" marR="0" algn="r" rtl="1">
                        <a:lnSpc>
                          <a:spcPct val="115000"/>
                        </a:lnSpc>
                        <a:spcBef>
                          <a:spcPts val="0"/>
                        </a:spcBef>
                        <a:spcAft>
                          <a:spcPts val="0"/>
                        </a:spcAft>
                      </a:pPr>
                      <a:r>
                        <a:rPr lang="ar-SA" sz="1600" b="1" dirty="0">
                          <a:latin typeface="Calibri"/>
                          <a:ea typeface="Calibri"/>
                          <a:cs typeface="Sakkal Majalla"/>
                        </a:rPr>
                        <a:t>التاريخ</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البيان</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الإيداع</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المصدر</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سبب 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المبلغ المتبقي</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التوقيع</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1000" r="11000"/>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914400"/>
          <a:ext cx="8153399" cy="5012436"/>
        </p:xfrm>
        <a:graphic>
          <a:graphicData uri="http://schemas.openxmlformats.org/drawingml/2006/table">
            <a:tbl>
              <a:tblPr rtl="1"/>
              <a:tblGrid>
                <a:gridCol w="608162"/>
                <a:gridCol w="1923436"/>
                <a:gridCol w="829828"/>
                <a:gridCol w="1258269"/>
                <a:gridCol w="773253"/>
                <a:gridCol w="993599"/>
                <a:gridCol w="883426"/>
                <a:gridCol w="883426"/>
              </a:tblGrid>
              <a:tr h="0">
                <a:tc>
                  <a:txBody>
                    <a:bodyPr/>
                    <a:lstStyle/>
                    <a:p>
                      <a:pPr marL="0" marR="0" algn="r" rtl="1">
                        <a:lnSpc>
                          <a:spcPct val="115000"/>
                        </a:lnSpc>
                        <a:spcBef>
                          <a:spcPts val="0"/>
                        </a:spcBef>
                        <a:spcAft>
                          <a:spcPts val="0"/>
                        </a:spcAft>
                      </a:pPr>
                      <a:r>
                        <a:rPr lang="ar-SA" sz="1600" b="1" dirty="0">
                          <a:latin typeface="Calibri"/>
                          <a:ea typeface="Calibri"/>
                          <a:cs typeface="Sakkal Majalla"/>
                        </a:rPr>
                        <a:t>التاريخ</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البيان</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الإيداع</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dirty="0">
                          <a:latin typeface="Calibri"/>
                          <a:ea typeface="Calibri"/>
                          <a:cs typeface="Sakkal Majalla"/>
                        </a:rPr>
                        <a:t>المصدر</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سبب السحب</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المبلغ المتبقي</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gn="r" rtl="1">
                        <a:lnSpc>
                          <a:spcPct val="115000"/>
                        </a:lnSpc>
                        <a:spcBef>
                          <a:spcPts val="0"/>
                        </a:spcBef>
                        <a:spcAft>
                          <a:spcPts val="0"/>
                        </a:spcAft>
                      </a:pPr>
                      <a:r>
                        <a:rPr lang="ar-SA" sz="1600" b="1" kern="1200" dirty="0" smtClean="0">
                          <a:solidFill>
                            <a:schemeClr val="tx1"/>
                          </a:solidFill>
                          <a:latin typeface="Calibri"/>
                          <a:ea typeface="Calibri"/>
                          <a:cs typeface="Sakkal Majalla"/>
                        </a:rPr>
                        <a:t>التوقيع</a:t>
                      </a:r>
                      <a:endParaRPr lang="en-US" sz="1600" b="1" kern="1200" dirty="0">
                        <a:solidFill>
                          <a:schemeClr val="tx1"/>
                        </a:solidFill>
                        <a:latin typeface="Calibri"/>
                        <a:ea typeface="Calibri"/>
                        <a:cs typeface="Sakkal Majall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264</Words>
  <Application>Microsoft Office PowerPoint</Application>
  <PresentationFormat>On-screen Show (4:3)</PresentationFormat>
  <Paragraphs>89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برنامج أفلاطون  ( التربية المالية والإجتماعية للأطفال) </vt:lpstr>
      <vt:lpstr>خلفية عن أفلاطون : </vt:lpstr>
      <vt:lpstr>Slide 3</vt:lpstr>
      <vt:lpstr>برنامج أفلاطون : </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برنامج أفلاطون  ( التربية المالية والإجتماعية للأطفال)</dc:title>
  <dc:creator>user</dc:creator>
  <cp:lastModifiedBy>user</cp:lastModifiedBy>
  <cp:revision>7</cp:revision>
  <dcterms:created xsi:type="dcterms:W3CDTF">2019-04-22T12:06:27Z</dcterms:created>
  <dcterms:modified xsi:type="dcterms:W3CDTF">2019-04-22T12:36:39Z</dcterms:modified>
</cp:coreProperties>
</file>