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D6009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8046" autoAdjust="0"/>
  </p:normalViewPr>
  <p:slideViewPr>
    <p:cSldViewPr>
      <p:cViewPr varScale="1">
        <p:scale>
          <a:sx n="114" d="100"/>
          <a:sy n="114" d="100"/>
        </p:scale>
        <p:origin x="-155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AB1EF5-C88E-434A-ACDE-DC70C66F0FF0}"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C02BD-2B20-4F8C-B90D-266E3FAAED4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AB1EF5-C88E-434A-ACDE-DC70C66F0FF0}"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C02BD-2B20-4F8C-B90D-266E3FAAED4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AB1EF5-C88E-434A-ACDE-DC70C66F0FF0}"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C02BD-2B20-4F8C-B90D-266E3FAAED4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AB1EF5-C88E-434A-ACDE-DC70C66F0FF0}"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C02BD-2B20-4F8C-B90D-266E3FAAED4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AB1EF5-C88E-434A-ACDE-DC70C66F0FF0}"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C02BD-2B20-4F8C-B90D-266E3FAAED4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AB1EF5-C88E-434A-ACDE-DC70C66F0FF0}"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6C02BD-2B20-4F8C-B90D-266E3FAAED4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AB1EF5-C88E-434A-ACDE-DC70C66F0FF0}"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6C02BD-2B20-4F8C-B90D-266E3FAAED4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AB1EF5-C88E-434A-ACDE-DC70C66F0FF0}"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6C02BD-2B20-4F8C-B90D-266E3FAAED4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AB1EF5-C88E-434A-ACDE-DC70C66F0FF0}" type="datetimeFigureOut">
              <a:rPr lang="en-US" smtClean="0"/>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6C02BD-2B20-4F8C-B90D-266E3FAAED4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AB1EF5-C88E-434A-ACDE-DC70C66F0FF0}"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6C02BD-2B20-4F8C-B90D-266E3FAAED4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AB1EF5-C88E-434A-ACDE-DC70C66F0FF0}"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6C02BD-2B20-4F8C-B90D-266E3FAAED4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r="-1000" b="-1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B1EF5-C88E-434A-ACDE-DC70C66F0FF0}" type="datetimeFigureOut">
              <a:rPr lang="en-US" smtClean="0"/>
              <a:t>12/6/2018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6C02BD-2B20-4F8C-B90D-266E3FAAED4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381001"/>
            <a:ext cx="3581400" cy="380999"/>
          </a:xfrm>
        </p:spPr>
        <p:txBody>
          <a:bodyPr>
            <a:noAutofit/>
          </a:bodyPr>
          <a:lstStyle/>
          <a:p>
            <a:r>
              <a:rPr lang="ar-SA" sz="1800" dirty="0" smtClean="0">
                <a:solidFill>
                  <a:schemeClr val="bg1"/>
                </a:solidFill>
                <a:latin typeface="Arabic Typesetting" pitchFamily="66" charset="-78"/>
                <a:cs typeface="Arabic Typesetting" pitchFamily="66" charset="-78"/>
              </a:rPr>
              <a:t>بسم الله الرحمن الرحيم</a:t>
            </a:r>
            <a:endParaRPr lang="en-US" sz="1800" dirty="0">
              <a:solidFill>
                <a:schemeClr val="bg1"/>
              </a:solidFill>
              <a:latin typeface="Arabic Typesetting" pitchFamily="66" charset="-78"/>
              <a:cs typeface="Arabic Typesetting" pitchFamily="66" charset="-78"/>
            </a:endParaRPr>
          </a:p>
        </p:txBody>
      </p:sp>
      <p:sp>
        <p:nvSpPr>
          <p:cNvPr id="3" name="Subtitle 2"/>
          <p:cNvSpPr>
            <a:spLocks noGrp="1"/>
          </p:cNvSpPr>
          <p:nvPr>
            <p:ph type="subTitle" idx="1"/>
          </p:nvPr>
        </p:nvSpPr>
        <p:spPr>
          <a:xfrm>
            <a:off x="1447800" y="990600"/>
            <a:ext cx="6858000" cy="1066800"/>
          </a:xfrm>
          <a:ln>
            <a:noFill/>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ar-SA" sz="3600" b="1" dirty="0" smtClean="0">
                <a:ln>
                  <a:solidFill>
                    <a:srgbClr val="00B0F0"/>
                  </a:solidFill>
                </a:ln>
                <a:solidFill>
                  <a:schemeClr val="bg1"/>
                </a:solidFill>
                <a:effectLst>
                  <a:reflection blurRad="6350" stA="55000" endA="300" endPos="45500" dir="5400000" sy="-100000" algn="bl" rotWithShape="0"/>
                </a:effectLst>
                <a:latin typeface="Traditional Arabic" pitchFamily="18" charset="-78"/>
                <a:cs typeface="Traditional Arabic" pitchFamily="18" charset="-78"/>
              </a:rPr>
              <a:t>الائتلاف السوداني للتعليم للجميع</a:t>
            </a:r>
          </a:p>
        </p:txBody>
      </p:sp>
      <p:sp>
        <p:nvSpPr>
          <p:cNvPr id="4" name="Subtitle 2"/>
          <p:cNvSpPr txBox="1">
            <a:spLocks/>
          </p:cNvSpPr>
          <p:nvPr/>
        </p:nvSpPr>
        <p:spPr>
          <a:xfrm>
            <a:off x="1066800" y="1905000"/>
            <a:ext cx="7467600" cy="609600"/>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ar-SA" sz="3200" b="1" i="0" u="none" strike="noStrike" kern="1200" cap="none" spc="0" normalizeH="0" baseline="0" noProof="0" dirty="0" smtClean="0">
                <a:ln>
                  <a:solidFill>
                    <a:srgbClr val="00B0F0"/>
                  </a:solidFill>
                </a:ln>
                <a:solidFill>
                  <a:schemeClr val="bg1"/>
                </a:solidFill>
                <a:effectLst>
                  <a:reflection blurRad="6350" stA="55000" endA="300" endPos="45500" dir="5400000" sy="-100000" algn="bl" rotWithShape="0"/>
                </a:effectLst>
                <a:uLnTx/>
                <a:uFillTx/>
                <a:latin typeface="Traditional Arabic" pitchFamily="18" charset="-78"/>
                <a:cs typeface="Traditional Arabic" pitchFamily="18" charset="-78"/>
              </a:rPr>
              <a:t>المجلس القومي لمحوالأمية </a:t>
            </a:r>
            <a:r>
              <a:rPr lang="ar-SA" sz="3200" b="1" dirty="0">
                <a:ln>
                  <a:solidFill>
                    <a:srgbClr val="00B0F0"/>
                  </a:solidFill>
                </a:ln>
                <a:solidFill>
                  <a:schemeClr val="bg1"/>
                </a:solidFill>
                <a:effectLst>
                  <a:reflection blurRad="6350" stA="55000" endA="300" endPos="45500" dir="5400000" sy="-100000" algn="bl" rotWithShape="0"/>
                </a:effectLst>
                <a:latin typeface="Traditional Arabic" pitchFamily="18" charset="-78"/>
                <a:cs typeface="Traditional Arabic" pitchFamily="18" charset="-78"/>
              </a:rPr>
              <a:t>وتعليم</a:t>
            </a:r>
            <a:r>
              <a:rPr kumimoji="0" lang="ar-SA" sz="3200" b="1" i="0" u="none" strike="noStrike" kern="1200" cap="none" spc="0" normalizeH="0" baseline="0" noProof="0" dirty="0" smtClean="0">
                <a:ln>
                  <a:solidFill>
                    <a:srgbClr val="00B0F0"/>
                  </a:solidFill>
                </a:ln>
                <a:solidFill>
                  <a:schemeClr val="bg1"/>
                </a:solidFill>
                <a:effectLst>
                  <a:reflection blurRad="6350" stA="55000" endA="300" endPos="45500" dir="5400000" sy="-100000" algn="bl" rotWithShape="0"/>
                </a:effectLst>
                <a:uLnTx/>
                <a:uFillTx/>
                <a:latin typeface="Traditional Arabic" pitchFamily="18" charset="-78"/>
                <a:cs typeface="Traditional Arabic" pitchFamily="18" charset="-78"/>
              </a:rPr>
              <a:t> الكبار</a:t>
            </a:r>
            <a:endParaRPr kumimoji="0" lang="en-US" sz="3200" b="1" i="0" u="none" strike="noStrike" kern="1200" cap="none" spc="0" normalizeH="0" baseline="0" noProof="0" dirty="0" smtClean="0">
              <a:ln>
                <a:solidFill>
                  <a:srgbClr val="00B0F0"/>
                </a:solidFill>
              </a:ln>
              <a:solidFill>
                <a:schemeClr val="bg1"/>
              </a:solidFill>
              <a:effectLst>
                <a:reflection blurRad="6350" stA="55000" endA="300" endPos="45500" dir="5400000" sy="-100000" algn="bl" rotWithShape="0"/>
              </a:effectLst>
              <a:uLnTx/>
              <a:uFillTx/>
              <a:latin typeface="Traditional Arabic" pitchFamily="18" charset="-78"/>
              <a:cs typeface="Traditional Arabic" pitchFamily="18" charset="-78"/>
            </a:endParaRPr>
          </a:p>
        </p:txBody>
      </p:sp>
      <p:pic>
        <p:nvPicPr>
          <p:cNvPr id="13" name="Picture 3" descr="C:\Users\user\Documents\g.gif"/>
          <p:cNvPicPr>
            <a:picLocks noChangeAspect="1" noChangeArrowheads="1"/>
          </p:cNvPicPr>
          <p:nvPr/>
        </p:nvPicPr>
        <p:blipFill>
          <a:blip r:embed="rId2"/>
          <a:srcRect/>
          <a:stretch>
            <a:fillRect/>
          </a:stretch>
        </p:blipFill>
        <p:spPr bwMode="auto">
          <a:xfrm>
            <a:off x="7391400" y="181834"/>
            <a:ext cx="1524000" cy="1494566"/>
          </a:xfrm>
          <a:prstGeom prst="rect">
            <a:avLst/>
          </a:prstGeom>
          <a:noFill/>
        </p:spPr>
      </p:pic>
      <p:pic>
        <p:nvPicPr>
          <p:cNvPr id="1032" name="Picture 8" descr="C:\Users\user\Documents\d.gif"/>
          <p:cNvPicPr>
            <a:picLocks noChangeAspect="1" noChangeArrowheads="1"/>
          </p:cNvPicPr>
          <p:nvPr/>
        </p:nvPicPr>
        <p:blipFill>
          <a:blip r:embed="rId3"/>
          <a:srcRect/>
          <a:stretch>
            <a:fillRect/>
          </a:stretch>
        </p:blipFill>
        <p:spPr bwMode="auto">
          <a:xfrm>
            <a:off x="457199" y="228600"/>
            <a:ext cx="1752601" cy="1600199"/>
          </a:xfrm>
          <a:prstGeom prst="ellipse">
            <a:avLst/>
          </a:prstGeom>
          <a:ln>
            <a:noFill/>
          </a:ln>
          <a:effectLst>
            <a:softEdge rad="31750"/>
          </a:effectLst>
        </p:spPr>
      </p:pic>
      <p:sp>
        <p:nvSpPr>
          <p:cNvPr id="19" name="Subtitle 2"/>
          <p:cNvSpPr txBox="1">
            <a:spLocks/>
          </p:cNvSpPr>
          <p:nvPr/>
        </p:nvSpPr>
        <p:spPr>
          <a:xfrm>
            <a:off x="914400" y="2971800"/>
            <a:ext cx="7848600" cy="1295400"/>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p>
            <a:pPr lvl="0" algn="ctr">
              <a:spcBef>
                <a:spcPct val="20000"/>
              </a:spcBef>
            </a:pPr>
            <a:r>
              <a:rPr lang="ar-SA" sz="3200" b="1" dirty="0">
                <a:solidFill>
                  <a:schemeClr val="accent6">
                    <a:lumMod val="60000"/>
                    <a:lumOff val="40000"/>
                  </a:schemeClr>
                </a:solidFill>
                <a:cs typeface="+mj-cs"/>
              </a:rPr>
              <a:t>تجربة الائتلاف السودانى للتعليم </a:t>
            </a:r>
            <a:r>
              <a:rPr lang="ar-SA" sz="3200" b="1" dirty="0" smtClean="0">
                <a:solidFill>
                  <a:schemeClr val="accent6">
                    <a:lumMod val="60000"/>
                    <a:lumOff val="40000"/>
                  </a:schemeClr>
                </a:solidFill>
                <a:cs typeface="+mj-cs"/>
              </a:rPr>
              <a:t>للجميع</a:t>
            </a:r>
            <a:endParaRPr lang="en-US" sz="3200" b="1" dirty="0" smtClean="0">
              <a:solidFill>
                <a:schemeClr val="accent6">
                  <a:lumMod val="60000"/>
                  <a:lumOff val="40000"/>
                </a:schemeClr>
              </a:solidFill>
              <a:cs typeface="+mj-cs"/>
            </a:endParaRPr>
          </a:p>
          <a:p>
            <a:pPr lvl="0" algn="ctr">
              <a:spcBef>
                <a:spcPct val="20000"/>
              </a:spcBef>
            </a:pPr>
            <a:r>
              <a:rPr lang="ar-SA" sz="3200" b="1" dirty="0" smtClean="0">
                <a:solidFill>
                  <a:schemeClr val="accent6">
                    <a:lumMod val="60000"/>
                    <a:lumOff val="40000"/>
                  </a:schemeClr>
                </a:solidFill>
                <a:cs typeface="+mj-cs"/>
              </a:rPr>
              <a:t>حول  </a:t>
            </a:r>
            <a:endParaRPr kumimoji="0" lang="en-US" sz="3200" b="1" i="0" u="none" strike="noStrike" kern="1200" cap="none" spc="0" normalizeH="0" baseline="0" noProof="0" dirty="0" smtClean="0">
              <a:ln>
                <a:solidFill>
                  <a:srgbClr val="00B0F0"/>
                </a:solidFill>
              </a:ln>
              <a:solidFill>
                <a:schemeClr val="accent6">
                  <a:lumMod val="60000"/>
                  <a:lumOff val="40000"/>
                </a:schemeClr>
              </a:solidFill>
              <a:effectLst>
                <a:reflection blurRad="6350" stA="55000" endA="300" endPos="45500" dir="5400000" sy="-100000" algn="bl" rotWithShape="0"/>
              </a:effectLst>
              <a:uLnTx/>
              <a:uFillTx/>
              <a:latin typeface="Traditional Arabic" pitchFamily="18" charset="-78"/>
              <a:cs typeface="+mj-cs"/>
            </a:endParaRPr>
          </a:p>
        </p:txBody>
      </p:sp>
      <p:sp>
        <p:nvSpPr>
          <p:cNvPr id="21" name="Subtitle 2"/>
          <p:cNvSpPr txBox="1">
            <a:spLocks/>
          </p:cNvSpPr>
          <p:nvPr/>
        </p:nvSpPr>
        <p:spPr>
          <a:xfrm>
            <a:off x="1752600" y="4191000"/>
            <a:ext cx="6477000" cy="1447800"/>
          </a:xfrm>
          <a:prstGeom prst="rect">
            <a:avLst/>
          </a:prstGeom>
          <a:effectLst>
            <a:outerShdw blurRad="50800" dist="38100" dir="2700000" algn="tl" rotWithShape="0">
              <a:prstClr val="black">
                <a:alpha val="40000"/>
              </a:prstClr>
            </a:outerShdw>
          </a:effectLst>
        </p:spPr>
        <p:txBody>
          <a:bodyPr vert="horz" lIns="91440" tIns="45720" rIns="91440" bIns="45720" rtlCol="0">
            <a:normAutofit fontScale="70000" lnSpcReduction="20000"/>
          </a:bodyPr>
          <a:lstStyle/>
          <a:p>
            <a:pPr algn="ctr">
              <a:lnSpc>
                <a:spcPct val="120000"/>
              </a:lnSpc>
              <a:spcBef>
                <a:spcPct val="20000"/>
              </a:spcBef>
            </a:pPr>
            <a:r>
              <a:rPr lang="ar-SA" sz="4500" b="1" dirty="0">
                <a:solidFill>
                  <a:srgbClr val="66FFFF"/>
                </a:solidFill>
              </a:rPr>
              <a:t> ملائمة برنامج محو </a:t>
            </a:r>
            <a:r>
              <a:rPr lang="ar-SA" sz="4500" b="1" dirty="0" smtClean="0">
                <a:solidFill>
                  <a:srgbClr val="66FFFF"/>
                </a:solidFill>
              </a:rPr>
              <a:t>الامية </a:t>
            </a:r>
            <a:r>
              <a:rPr lang="ar-SA" sz="4500" b="1" dirty="0">
                <a:solidFill>
                  <a:srgbClr val="66FFFF"/>
                </a:solidFill>
              </a:rPr>
              <a:t>وتعليم الكبار للسياق الاجتماعى والاقتصادى </a:t>
            </a:r>
            <a:endParaRPr lang="en-US" sz="4500" dirty="0">
              <a:solidFill>
                <a:srgbClr val="66FFFF"/>
              </a:solidFill>
            </a:endParaRPr>
          </a:p>
          <a:p>
            <a:pPr lvl="0" algn="ctr">
              <a:lnSpc>
                <a:spcPct val="120000"/>
              </a:lnSpc>
              <a:spcBef>
                <a:spcPct val="20000"/>
              </a:spcBef>
            </a:pPr>
            <a:r>
              <a:rPr lang="ar-SA" sz="3200" b="1" dirty="0" smtClean="0">
                <a:solidFill>
                  <a:schemeClr val="accent6">
                    <a:lumMod val="60000"/>
                    <a:lumOff val="40000"/>
                  </a:schemeClr>
                </a:solidFill>
                <a:cs typeface="+mj-cs"/>
              </a:rPr>
              <a:t> </a:t>
            </a:r>
            <a:endParaRPr kumimoji="0" lang="en-US" sz="3200" b="1" i="0" u="none" strike="noStrike" kern="1200" cap="none" spc="0" normalizeH="0" baseline="0" noProof="0" dirty="0" smtClean="0">
              <a:ln>
                <a:solidFill>
                  <a:srgbClr val="00B0F0"/>
                </a:solidFill>
              </a:ln>
              <a:solidFill>
                <a:schemeClr val="accent6">
                  <a:lumMod val="60000"/>
                  <a:lumOff val="40000"/>
                </a:schemeClr>
              </a:solidFill>
              <a:effectLst>
                <a:reflection blurRad="6350" stA="55000" endA="300" endPos="45500" dir="5400000" sy="-100000" algn="bl" rotWithShape="0"/>
              </a:effectLst>
              <a:uLnTx/>
              <a:uFillTx/>
              <a:latin typeface="Traditional Arabic" pitchFamily="18" charset="-78"/>
              <a:cs typeface="+mj-cs"/>
            </a:endParaRPr>
          </a:p>
        </p:txBody>
      </p:sp>
      <p:sp>
        <p:nvSpPr>
          <p:cNvPr id="23" name="Subtitle 2"/>
          <p:cNvSpPr txBox="1">
            <a:spLocks/>
          </p:cNvSpPr>
          <p:nvPr/>
        </p:nvSpPr>
        <p:spPr>
          <a:xfrm>
            <a:off x="2133600" y="6248400"/>
            <a:ext cx="5334000" cy="381000"/>
          </a:xfrm>
          <a:prstGeom prst="rect">
            <a:avLst/>
          </a:prstGeom>
          <a:effectLst>
            <a:outerShdw blurRad="50800" dist="38100" dir="2700000" algn="tl" rotWithShape="0">
              <a:prstClr val="black">
                <a:alpha val="40000"/>
              </a:prstClr>
            </a:outerShdw>
          </a:effectLst>
        </p:spPr>
        <p:txBody>
          <a:bodyPr vert="horz" lIns="91440" tIns="45720" rIns="91440" bIns="45720" rtlCol="0">
            <a:normAutofit fontScale="70000" lnSpcReduction="20000"/>
          </a:bodyPr>
          <a:lstStyle/>
          <a:p>
            <a:pPr lvl="0" algn="ctr">
              <a:spcBef>
                <a:spcPct val="20000"/>
              </a:spcBef>
            </a:pPr>
            <a:r>
              <a:rPr kumimoji="0" lang="ar-SA" sz="3200" b="1" i="0" u="none" strike="noStrike" kern="1200" cap="none" spc="0" normalizeH="0" baseline="0" noProof="0" dirty="0" smtClean="0">
                <a:ln>
                  <a:solidFill>
                    <a:srgbClr val="00B0F0"/>
                  </a:solidFill>
                </a:ln>
                <a:solidFill>
                  <a:schemeClr val="accent6">
                    <a:lumMod val="60000"/>
                    <a:lumOff val="40000"/>
                  </a:schemeClr>
                </a:solidFill>
                <a:effectLst>
                  <a:reflection blurRad="6350" stA="55000" endA="300" endPos="45500" dir="5400000" sy="-100000" algn="bl" rotWithShape="0"/>
                </a:effectLst>
                <a:uLnTx/>
                <a:uFillTx/>
                <a:latin typeface="Traditional Arabic" pitchFamily="18" charset="-78"/>
                <a:cs typeface="+mj-cs"/>
              </a:rPr>
              <a:t>بتقديم</a:t>
            </a:r>
            <a:r>
              <a:rPr kumimoji="0" lang="ar-SA" sz="3200" b="1" i="0" u="none" strike="noStrike" kern="1200" cap="none" spc="0" normalizeH="0" noProof="0" dirty="0" smtClean="0">
                <a:ln>
                  <a:solidFill>
                    <a:srgbClr val="00B0F0"/>
                  </a:solidFill>
                </a:ln>
                <a:solidFill>
                  <a:schemeClr val="accent6">
                    <a:lumMod val="60000"/>
                    <a:lumOff val="40000"/>
                  </a:schemeClr>
                </a:solidFill>
                <a:effectLst>
                  <a:reflection blurRad="6350" stA="55000" endA="300" endPos="45500" dir="5400000" sy="-100000" algn="bl" rotWithShape="0"/>
                </a:effectLst>
                <a:uLnTx/>
                <a:uFillTx/>
                <a:latin typeface="Traditional Arabic" pitchFamily="18" charset="-78"/>
                <a:cs typeface="+mj-cs"/>
              </a:rPr>
              <a:t> : ناجي منصور الشافعي – الأمين العام للائتلاف</a:t>
            </a:r>
            <a:endParaRPr kumimoji="0" lang="en-US" sz="3200" b="1" i="0" u="none" strike="noStrike" kern="1200" cap="none" spc="0" normalizeH="0" baseline="0" noProof="0" dirty="0" smtClean="0">
              <a:ln>
                <a:solidFill>
                  <a:srgbClr val="00B0F0"/>
                </a:solidFill>
              </a:ln>
              <a:solidFill>
                <a:schemeClr val="accent6">
                  <a:lumMod val="60000"/>
                  <a:lumOff val="40000"/>
                </a:schemeClr>
              </a:solidFill>
              <a:effectLst>
                <a:reflection blurRad="6350" stA="55000" endA="300" endPos="45500" dir="5400000" sy="-100000" algn="bl" rotWithShape="0"/>
              </a:effectLst>
              <a:uLnTx/>
              <a:uFillTx/>
              <a:latin typeface="Traditional Arabic" pitchFamily="18" charset="-78"/>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Subtitle 2"/>
          <p:cNvSpPr txBox="1">
            <a:spLocks/>
          </p:cNvSpPr>
          <p:nvPr/>
        </p:nvSpPr>
        <p:spPr>
          <a:xfrm>
            <a:off x="1066800" y="2133600"/>
            <a:ext cx="7086600" cy="312420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p>
            <a:pPr algn="r" rtl="1"/>
            <a:endParaRPr lang="en-US" sz="2400" dirty="0">
              <a:solidFill>
                <a:schemeClr val="bg1"/>
              </a:solidFill>
            </a:endParaRPr>
          </a:p>
        </p:txBody>
      </p:sp>
      <p:sp>
        <p:nvSpPr>
          <p:cNvPr id="4" name="Subtitle 2"/>
          <p:cNvSpPr txBox="1">
            <a:spLocks/>
          </p:cNvSpPr>
          <p:nvPr/>
        </p:nvSpPr>
        <p:spPr>
          <a:xfrm>
            <a:off x="304800" y="2133600"/>
            <a:ext cx="7924800" cy="2743200"/>
          </a:xfrm>
          <a:prstGeom prst="rect">
            <a:avLst/>
          </a:prstGeom>
          <a:effectLst>
            <a:outerShdw blurRad="50800" dist="38100" dir="2700000" algn="tl" rotWithShape="0">
              <a:prstClr val="black">
                <a:alpha val="40000"/>
              </a:prstClr>
            </a:outerShdw>
          </a:effectLst>
        </p:spPr>
        <p:txBody>
          <a:bodyPr vert="horz" lIns="91440" tIns="45720" rIns="91440" bIns="45720" rtlCol="0">
            <a:normAutofit fontScale="92500" lnSpcReduction="20000"/>
          </a:bodyPr>
          <a:lstStyle/>
          <a:p>
            <a:pPr algn="r" rtl="1"/>
            <a:r>
              <a:rPr lang="ar-JO" sz="3200" b="1" dirty="0" smtClean="0">
                <a:solidFill>
                  <a:schemeClr val="accent6">
                    <a:lumMod val="60000"/>
                    <a:lumOff val="40000"/>
                  </a:schemeClr>
                </a:solidFill>
                <a:cs typeface="+mj-cs"/>
              </a:rPr>
              <a:t> </a:t>
            </a:r>
            <a:r>
              <a:rPr lang="ar-JO" sz="3200" b="1" dirty="0">
                <a:solidFill>
                  <a:schemeClr val="accent6">
                    <a:lumMod val="60000"/>
                    <a:lumOff val="40000"/>
                  </a:schemeClr>
                </a:solidFill>
                <a:cs typeface="+mj-cs"/>
              </a:rPr>
              <a:t>يهدف </a:t>
            </a:r>
            <a:r>
              <a:rPr lang="ar-SA" sz="3200" b="1" dirty="0">
                <a:solidFill>
                  <a:schemeClr val="accent6">
                    <a:lumMod val="60000"/>
                    <a:lumOff val="40000"/>
                  </a:schemeClr>
                </a:solidFill>
                <a:cs typeface="+mj-cs"/>
              </a:rPr>
              <a:t>المشروع</a:t>
            </a:r>
            <a:r>
              <a:rPr lang="ar-JO" sz="3200" b="1" dirty="0">
                <a:solidFill>
                  <a:schemeClr val="accent6">
                    <a:lumMod val="60000"/>
                    <a:lumOff val="40000"/>
                  </a:schemeClr>
                </a:solidFill>
                <a:cs typeface="+mj-cs"/>
              </a:rPr>
              <a:t> </a:t>
            </a:r>
            <a:r>
              <a:rPr lang="ar-JO" sz="3200" b="1" dirty="0" smtClean="0">
                <a:solidFill>
                  <a:schemeClr val="accent6">
                    <a:lumMod val="60000"/>
                    <a:lumOff val="40000"/>
                  </a:schemeClr>
                </a:solidFill>
                <a:cs typeface="+mj-cs"/>
              </a:rPr>
              <a:t>الى</a:t>
            </a:r>
            <a:r>
              <a:rPr lang="ar-SA" sz="3200" b="1" dirty="0" smtClean="0">
                <a:solidFill>
                  <a:schemeClr val="accent6">
                    <a:lumMod val="60000"/>
                    <a:lumOff val="40000"/>
                  </a:schemeClr>
                </a:solidFill>
                <a:cs typeface="+mj-cs"/>
              </a:rPr>
              <a:t> :</a:t>
            </a:r>
          </a:p>
          <a:p>
            <a:pPr rtl="1"/>
            <a:endParaRPr lang="ar-SA" sz="3200" b="1" dirty="0">
              <a:solidFill>
                <a:schemeClr val="accent6">
                  <a:lumMod val="60000"/>
                  <a:lumOff val="40000"/>
                </a:schemeClr>
              </a:solidFill>
              <a:cs typeface="+mj-cs"/>
            </a:endParaRPr>
          </a:p>
          <a:p>
            <a:pPr algn="r" rtl="1"/>
            <a:r>
              <a:rPr lang="ar-SA" sz="3000" b="1" dirty="0" smtClean="0">
                <a:solidFill>
                  <a:schemeClr val="accent6">
                    <a:lumMod val="60000"/>
                    <a:lumOff val="40000"/>
                  </a:schemeClr>
                </a:solidFill>
                <a:cs typeface="+mj-cs"/>
              </a:rPr>
              <a:t>- </a:t>
            </a:r>
            <a:r>
              <a:rPr lang="ar-SA" sz="3000" dirty="0" smtClean="0">
                <a:solidFill>
                  <a:srgbClr val="66FFFF"/>
                </a:solidFill>
              </a:rPr>
              <a:t>الجمع الاحصائي </a:t>
            </a:r>
            <a:r>
              <a:rPr lang="ar-SA" sz="3000" dirty="0">
                <a:solidFill>
                  <a:srgbClr val="66FFFF"/>
                </a:solidFill>
              </a:rPr>
              <a:t>الدقيق للبيانات حول معدلات محو الامية </a:t>
            </a:r>
            <a:r>
              <a:rPr lang="ar-SA" sz="3000" dirty="0" smtClean="0">
                <a:solidFill>
                  <a:srgbClr val="66FFFF"/>
                </a:solidFill>
              </a:rPr>
              <a:t>في </a:t>
            </a:r>
            <a:r>
              <a:rPr lang="ar-SA" sz="3000" dirty="0">
                <a:solidFill>
                  <a:srgbClr val="66FFFF"/>
                </a:solidFill>
              </a:rPr>
              <a:t>الولايات </a:t>
            </a:r>
            <a:r>
              <a:rPr lang="ar-SA" sz="3000" dirty="0" smtClean="0">
                <a:solidFill>
                  <a:srgbClr val="66FFFF"/>
                </a:solidFill>
              </a:rPr>
              <a:t>المذكورة .</a:t>
            </a:r>
            <a:endParaRPr lang="en-US" sz="3000" dirty="0">
              <a:solidFill>
                <a:srgbClr val="66FFFF"/>
              </a:solidFill>
            </a:endParaRPr>
          </a:p>
          <a:p>
            <a:pPr algn="r" rtl="1"/>
            <a:r>
              <a:rPr lang="ar-SA" sz="3000" b="1" dirty="0">
                <a:solidFill>
                  <a:schemeClr val="accent6">
                    <a:lumMod val="60000"/>
                    <a:lumOff val="40000"/>
                  </a:schemeClr>
                </a:solidFill>
              </a:rPr>
              <a:t>- </a:t>
            </a:r>
            <a:r>
              <a:rPr lang="ar-SA" sz="3000" b="1" dirty="0" smtClean="0">
                <a:solidFill>
                  <a:schemeClr val="accent6">
                    <a:lumMod val="60000"/>
                    <a:lumOff val="40000"/>
                  </a:schemeClr>
                </a:solidFill>
              </a:rPr>
              <a:t> </a:t>
            </a:r>
            <a:r>
              <a:rPr lang="ar-SA" sz="3000" dirty="0" smtClean="0">
                <a:solidFill>
                  <a:srgbClr val="66FFFF"/>
                </a:solidFill>
              </a:rPr>
              <a:t>وضع </a:t>
            </a:r>
            <a:r>
              <a:rPr lang="ar-SA" sz="3000" dirty="0">
                <a:solidFill>
                  <a:srgbClr val="66FFFF"/>
                </a:solidFill>
              </a:rPr>
              <a:t>قاعدة معلوماتية للاطفال والشباب خارج المدرسة بمراكز التعليم البديل </a:t>
            </a:r>
            <a:r>
              <a:rPr lang="ar-SA" sz="3000" dirty="0" smtClean="0">
                <a:solidFill>
                  <a:srgbClr val="66FFFF"/>
                </a:solidFill>
              </a:rPr>
              <a:t>.</a:t>
            </a:r>
            <a:endParaRPr lang="en-US" sz="3000" dirty="0">
              <a:solidFill>
                <a:srgbClr val="66FFFF"/>
              </a:solidFill>
            </a:endParaRPr>
          </a:p>
          <a:p>
            <a:pPr lvl="0" algn="r">
              <a:spcBef>
                <a:spcPct val="20000"/>
              </a:spcBef>
            </a:pPr>
            <a:r>
              <a:rPr lang="ar-SA" sz="3200" b="1" dirty="0" smtClean="0">
                <a:solidFill>
                  <a:schemeClr val="accent6">
                    <a:lumMod val="60000"/>
                    <a:lumOff val="40000"/>
                  </a:schemeClr>
                </a:solidFill>
                <a:cs typeface="+mj-cs"/>
              </a:rPr>
              <a:t> </a:t>
            </a:r>
            <a:endParaRPr kumimoji="0" lang="en-US" sz="3200" b="1" i="0" u="none" strike="noStrike" kern="1200" cap="none" spc="0" normalizeH="0" baseline="0" noProof="0" dirty="0" smtClean="0">
              <a:ln>
                <a:solidFill>
                  <a:srgbClr val="00B0F0"/>
                </a:solidFill>
              </a:ln>
              <a:solidFill>
                <a:schemeClr val="accent6">
                  <a:lumMod val="60000"/>
                  <a:lumOff val="40000"/>
                </a:schemeClr>
              </a:solidFill>
              <a:effectLst>
                <a:reflection blurRad="6350" stA="55000" endA="300" endPos="45500" dir="5400000" sy="-100000" algn="bl" rotWithShape="0"/>
              </a:effectLst>
              <a:uLnTx/>
              <a:uFillTx/>
              <a:latin typeface="Traditional Arabic" pitchFamily="18" charset="-78"/>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3" name="Subtitle 2"/>
          <p:cNvSpPr txBox="1">
            <a:spLocks/>
          </p:cNvSpPr>
          <p:nvPr/>
        </p:nvSpPr>
        <p:spPr>
          <a:xfrm>
            <a:off x="1295400" y="685800"/>
            <a:ext cx="6324600" cy="838200"/>
          </a:xfrm>
          <a:prstGeom prst="rect">
            <a:avLst/>
          </a:prstGeom>
          <a:effectLst>
            <a:glow rad="63500">
              <a:schemeClr val="accent5">
                <a:satMod val="175000"/>
                <a:alpha val="40000"/>
              </a:schemeClr>
            </a:glow>
            <a:outerShdw blurRad="76200" dist="12700" dir="2700000" sy="-23000" kx="-800400" algn="bl" rotWithShape="0">
              <a:prstClr val="black">
                <a:alpha val="20000"/>
              </a:prstClr>
            </a:outerShdw>
          </a:effectLst>
          <a:scene3d>
            <a:camera prst="perspectiveBelow"/>
            <a:lightRig rig="threePt" dir="t"/>
          </a:scene3d>
          <a:sp3d>
            <a:bevelT w="114300" prst="artDeco"/>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sp3d extrusionH="57150">
              <a:bevelT w="38100" h="38100"/>
            </a:sp3d>
          </a:bodyPr>
          <a:lstStyle/>
          <a:p>
            <a:pPr algn="ctr">
              <a:spcBef>
                <a:spcPct val="20000"/>
              </a:spcBef>
            </a:pPr>
            <a:r>
              <a:rPr lang="ar-SA" sz="2400" b="1" dirty="0" smtClean="0">
                <a:solidFill>
                  <a:srgbClr val="C00000"/>
                </a:solidFill>
              </a:rPr>
              <a:t>مشروع </a:t>
            </a:r>
            <a:r>
              <a:rPr lang="ar-SA" sz="2400" b="1" dirty="0">
                <a:solidFill>
                  <a:srgbClr val="C00000"/>
                </a:solidFill>
              </a:rPr>
              <a:t>المهارات </a:t>
            </a:r>
            <a:r>
              <a:rPr lang="ar-SA" sz="2400" b="1" dirty="0" smtClean="0">
                <a:solidFill>
                  <a:srgbClr val="C00000"/>
                </a:solidFill>
              </a:rPr>
              <a:t>الحياتية</a:t>
            </a:r>
            <a:endParaRPr lang="en-US" sz="2400" b="1" dirty="0">
              <a:solidFill>
                <a:srgbClr val="C00000"/>
              </a:solidFill>
            </a:endParaRPr>
          </a:p>
        </p:txBody>
      </p:sp>
      <p:sp>
        <p:nvSpPr>
          <p:cNvPr id="12" name="Subtitle 2"/>
          <p:cNvSpPr txBox="1">
            <a:spLocks/>
          </p:cNvSpPr>
          <p:nvPr/>
        </p:nvSpPr>
        <p:spPr>
          <a:xfrm>
            <a:off x="914400" y="2057400"/>
            <a:ext cx="7239000" cy="419100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p>
            <a:pPr algn="r" rtl="1"/>
            <a:r>
              <a:rPr lang="ar-SA" sz="2400" b="1" dirty="0" smtClean="0">
                <a:solidFill>
                  <a:schemeClr val="bg1"/>
                </a:solidFill>
                <a:latin typeface="Sakkal Majalla" pitchFamily="2" charset="-78"/>
                <a:cs typeface="Sakkal Majalla" pitchFamily="2" charset="-78"/>
              </a:rPr>
              <a:t>بدأ </a:t>
            </a:r>
            <a:r>
              <a:rPr lang="ar-SA" sz="2400" b="1" dirty="0">
                <a:solidFill>
                  <a:schemeClr val="bg1"/>
                </a:solidFill>
                <a:latin typeface="Sakkal Majalla" pitchFamily="2" charset="-78"/>
                <a:cs typeface="Sakkal Majalla" pitchFamily="2" charset="-78"/>
              </a:rPr>
              <a:t>المشروع ولا زال مستمر بمختلف المحليات بولايتي الخرطوم وبورتسودان وستتم اضافة ولايات كسلا والقضارف.  يستهدف المشروع مختلف الاجناس (سودانيين ,لاجئين) الموجودين فى مراكز التعليم </a:t>
            </a:r>
            <a:r>
              <a:rPr lang="ar-SA" sz="2400" b="1" dirty="0" smtClean="0">
                <a:solidFill>
                  <a:schemeClr val="bg1"/>
                </a:solidFill>
                <a:latin typeface="Sakkal Majalla" pitchFamily="2" charset="-78"/>
                <a:cs typeface="Sakkal Majalla" pitchFamily="2" charset="-78"/>
              </a:rPr>
              <a:t>البديل.</a:t>
            </a:r>
          </a:p>
          <a:p>
            <a:pPr algn="r" rtl="1"/>
            <a:endParaRPr lang="ar-SA" sz="2400" b="1" dirty="0" smtClean="0">
              <a:solidFill>
                <a:schemeClr val="bg1"/>
              </a:solidFill>
              <a:latin typeface="Sakkal Majalla" pitchFamily="2" charset="-78"/>
              <a:cs typeface="Sakkal Majalla" pitchFamily="2" charset="-78"/>
            </a:endParaRPr>
          </a:p>
          <a:p>
            <a:pPr algn="r" rtl="1"/>
            <a:r>
              <a:rPr lang="ar-SA" sz="2400" b="1" dirty="0" smtClean="0">
                <a:solidFill>
                  <a:srgbClr val="FFC000"/>
                </a:solidFill>
              </a:rPr>
              <a:t>مفهوم اطار العمل يوصي بعشر مهارات علي الاقل مقسمة علي ثلاثة فئات عامة:</a:t>
            </a:r>
            <a:r>
              <a:rPr lang="ar-SA" sz="2400" dirty="0" smtClean="0">
                <a:solidFill>
                  <a:srgbClr val="FFC000"/>
                </a:solidFill>
              </a:rPr>
              <a:t> </a:t>
            </a:r>
            <a:r>
              <a:rPr lang="ar-SA" sz="2400" i="1" dirty="0" smtClean="0">
                <a:solidFill>
                  <a:srgbClr val="FFC000"/>
                </a:solidFill>
              </a:rPr>
              <a:t>- </a:t>
            </a:r>
          </a:p>
          <a:p>
            <a:pPr algn="r" rtl="1"/>
            <a:r>
              <a:rPr lang="ar-SA" sz="2400" i="1" dirty="0" smtClean="0">
                <a:solidFill>
                  <a:srgbClr val="FFC000"/>
                </a:solidFill>
              </a:rPr>
              <a:t>                    - </a:t>
            </a:r>
            <a:r>
              <a:rPr lang="ar-SA" sz="2400" dirty="0" smtClean="0">
                <a:solidFill>
                  <a:srgbClr val="D60093"/>
                </a:solidFill>
              </a:rPr>
              <a:t>الاتصالات و مهارات التعامل مع الاخرين. </a:t>
            </a:r>
            <a:r>
              <a:rPr lang="ar-SA" sz="2400" i="1" dirty="0" smtClean="0"/>
              <a:t/>
            </a:r>
            <a:br>
              <a:rPr lang="ar-SA" sz="2400" i="1" dirty="0" smtClean="0"/>
            </a:br>
            <a:r>
              <a:rPr lang="ar-SA" sz="2400" i="1" dirty="0" smtClean="0"/>
              <a:t>                    </a:t>
            </a:r>
            <a:r>
              <a:rPr lang="ar-SA" sz="2400" b="1" dirty="0" smtClean="0">
                <a:solidFill>
                  <a:srgbClr val="FFC000"/>
                </a:solidFill>
              </a:rPr>
              <a:t>-</a:t>
            </a:r>
            <a:r>
              <a:rPr lang="ar-SA" sz="2400" i="1" dirty="0" smtClean="0"/>
              <a:t> </a:t>
            </a:r>
            <a:r>
              <a:rPr lang="ar-SA" sz="2400" dirty="0">
                <a:solidFill>
                  <a:srgbClr val="D60093"/>
                </a:solidFill>
              </a:rPr>
              <a:t>مهارات اتخاذ القرار و التفكير النقدي. </a:t>
            </a:r>
            <a:r>
              <a:rPr lang="ar-SA" sz="2400" i="1" dirty="0" smtClean="0"/>
              <a:t/>
            </a:r>
            <a:br>
              <a:rPr lang="ar-SA" sz="2400" i="1" dirty="0" smtClean="0"/>
            </a:br>
            <a:r>
              <a:rPr lang="ar-SA" sz="2400" i="1" dirty="0" smtClean="0"/>
              <a:t>                    </a:t>
            </a:r>
            <a:r>
              <a:rPr lang="ar-SA" sz="2400" i="1" dirty="0" smtClean="0">
                <a:solidFill>
                  <a:srgbClr val="FFC000"/>
                </a:solidFill>
              </a:rPr>
              <a:t>-</a:t>
            </a:r>
            <a:r>
              <a:rPr lang="ar-SA" sz="2400" i="1" dirty="0" smtClean="0"/>
              <a:t> </a:t>
            </a:r>
            <a:r>
              <a:rPr lang="ar-SA" sz="2400" dirty="0">
                <a:solidFill>
                  <a:srgbClr val="D60093"/>
                </a:solidFill>
              </a:rPr>
              <a:t>مهارات التأقلم و ادارة الذات.</a:t>
            </a:r>
            <a:endParaRPr lang="en-US" sz="2400" dirty="0">
              <a:solidFill>
                <a:srgbClr val="D60093"/>
              </a:solidFill>
            </a:endParaRPr>
          </a:p>
          <a:p>
            <a:pPr algn="r" rtl="1"/>
            <a:endParaRPr lang="en-US" sz="2400" b="1" dirty="0">
              <a:solidFill>
                <a:schemeClr val="bg1"/>
              </a:solidFill>
              <a:latin typeface="Sakkal Majalla" pitchFamily="2" charset="-78"/>
              <a:cs typeface="Sakkal Majalla" pitchFamily="2"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Subtitle 2"/>
          <p:cNvSpPr txBox="1">
            <a:spLocks/>
          </p:cNvSpPr>
          <p:nvPr/>
        </p:nvSpPr>
        <p:spPr>
          <a:xfrm>
            <a:off x="1066800" y="2133600"/>
            <a:ext cx="7086600" cy="312420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p>
            <a:pPr algn="r" rtl="1"/>
            <a:endParaRPr lang="en-US" sz="2400" dirty="0">
              <a:solidFill>
                <a:schemeClr val="bg1"/>
              </a:solidFill>
            </a:endParaRPr>
          </a:p>
        </p:txBody>
      </p:sp>
      <p:sp>
        <p:nvSpPr>
          <p:cNvPr id="4" name="Subtitle 2"/>
          <p:cNvSpPr txBox="1">
            <a:spLocks/>
          </p:cNvSpPr>
          <p:nvPr/>
        </p:nvSpPr>
        <p:spPr>
          <a:xfrm>
            <a:off x="1295400" y="1524000"/>
            <a:ext cx="6781800" cy="388620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p>
            <a:pPr algn="r" rtl="1">
              <a:lnSpc>
                <a:spcPct val="170000"/>
              </a:lnSpc>
            </a:pPr>
            <a:r>
              <a:rPr lang="ar-SA" sz="2800" b="1" dirty="0" smtClean="0">
                <a:solidFill>
                  <a:srgbClr val="FFC000"/>
                </a:solidFill>
              </a:rPr>
              <a:t>يتمحور هدف المشروع فى :</a:t>
            </a:r>
            <a:endParaRPr lang="ar-SA" sz="2400" b="1" dirty="0" smtClean="0">
              <a:solidFill>
                <a:schemeClr val="accent6">
                  <a:lumMod val="60000"/>
                  <a:lumOff val="40000"/>
                </a:schemeClr>
              </a:solidFill>
              <a:cs typeface="+mj-cs"/>
            </a:endParaRPr>
          </a:p>
          <a:p>
            <a:pPr algn="r" rtl="1">
              <a:lnSpc>
                <a:spcPct val="170000"/>
              </a:lnSpc>
            </a:pPr>
            <a:endParaRPr lang="ar-SA" sz="1000" b="1" dirty="0" smtClean="0">
              <a:solidFill>
                <a:schemeClr val="accent6">
                  <a:lumMod val="60000"/>
                  <a:lumOff val="40000"/>
                </a:schemeClr>
              </a:solidFill>
            </a:endParaRPr>
          </a:p>
          <a:p>
            <a:pPr algn="r" rtl="1">
              <a:lnSpc>
                <a:spcPct val="170000"/>
              </a:lnSpc>
            </a:pPr>
            <a:r>
              <a:rPr lang="ar-SA" sz="2000" b="1" dirty="0" smtClean="0">
                <a:solidFill>
                  <a:schemeClr val="accent6">
                    <a:lumMod val="60000"/>
                    <a:lumOff val="40000"/>
                  </a:schemeClr>
                </a:solidFill>
              </a:rPr>
              <a:t>-</a:t>
            </a:r>
            <a:r>
              <a:rPr lang="ar-SA" sz="2000" b="1" dirty="0" smtClean="0">
                <a:solidFill>
                  <a:srgbClr val="66FFFF"/>
                </a:solidFill>
              </a:rPr>
              <a:t> </a:t>
            </a:r>
            <a:r>
              <a:rPr lang="ar-SA" sz="2000" b="1" dirty="0">
                <a:solidFill>
                  <a:srgbClr val="66FFFF"/>
                </a:solidFill>
              </a:rPr>
              <a:t>تمكين اليافعين ورفع مقدراتهم لتوسيع وزيادة فرص العمل </a:t>
            </a:r>
            <a:endParaRPr lang="en-US" sz="2000" b="1" dirty="0">
              <a:solidFill>
                <a:srgbClr val="66FFFF"/>
              </a:solidFill>
            </a:endParaRPr>
          </a:p>
          <a:p>
            <a:pPr algn="r" rtl="1">
              <a:lnSpc>
                <a:spcPct val="170000"/>
              </a:lnSpc>
            </a:pPr>
            <a:r>
              <a:rPr lang="ar-SA" sz="2400" b="1" dirty="0" smtClean="0">
                <a:solidFill>
                  <a:schemeClr val="accent6">
                    <a:lumMod val="60000"/>
                    <a:lumOff val="40000"/>
                  </a:schemeClr>
                </a:solidFill>
              </a:rPr>
              <a:t>-</a:t>
            </a:r>
            <a:r>
              <a:rPr lang="ar-SA" sz="2400" b="1" dirty="0" smtClean="0">
                <a:solidFill>
                  <a:srgbClr val="66FFFF"/>
                </a:solidFill>
              </a:rPr>
              <a:t> </a:t>
            </a:r>
            <a:r>
              <a:rPr lang="ar-SA" sz="2000" b="1" dirty="0">
                <a:solidFill>
                  <a:srgbClr val="66FFFF"/>
                </a:solidFill>
              </a:rPr>
              <a:t>تمكين اليافعين من عكس المشاكل المحيطة بهم واقتراح الحلول (صحة </a:t>
            </a:r>
            <a:r>
              <a:rPr lang="ar-SA" sz="2000" b="1" dirty="0" smtClean="0">
                <a:solidFill>
                  <a:srgbClr val="66FFFF"/>
                </a:solidFill>
              </a:rPr>
              <a:t>–  تعليم </a:t>
            </a:r>
            <a:r>
              <a:rPr lang="ar-SA" sz="2000" b="1" dirty="0">
                <a:solidFill>
                  <a:srgbClr val="66FFFF"/>
                </a:solidFill>
              </a:rPr>
              <a:t>الخ ) </a:t>
            </a:r>
            <a:endParaRPr lang="en-US" sz="2000" b="1" dirty="0">
              <a:solidFill>
                <a:srgbClr val="66FFFF"/>
              </a:solidFill>
            </a:endParaRPr>
          </a:p>
          <a:p>
            <a:pPr algn="r" rtl="1">
              <a:lnSpc>
                <a:spcPct val="170000"/>
              </a:lnSpc>
            </a:pPr>
            <a:endParaRPr lang="en-US" sz="2000" b="1" dirty="0" smtClean="0">
              <a:solidFill>
                <a:srgbClr val="66FFFF"/>
              </a:solidFill>
            </a:endParaRPr>
          </a:p>
          <a:p>
            <a:pPr lvl="0" algn="l" rtl="1">
              <a:lnSpc>
                <a:spcPct val="170000"/>
              </a:lnSpc>
              <a:spcBef>
                <a:spcPct val="20000"/>
              </a:spcBef>
            </a:pPr>
            <a:r>
              <a:rPr lang="ar-SA" sz="2400" b="1" dirty="0" smtClean="0">
                <a:solidFill>
                  <a:schemeClr val="accent6">
                    <a:lumMod val="60000"/>
                    <a:lumOff val="40000"/>
                  </a:schemeClr>
                </a:solidFill>
                <a:cs typeface="+mj-cs"/>
              </a:rPr>
              <a:t> </a:t>
            </a:r>
            <a:endParaRPr kumimoji="0" lang="en-US" sz="2400" b="1" i="0" u="none" strike="noStrike" kern="1200" cap="none" spc="0" normalizeH="0" baseline="0" noProof="0" dirty="0" smtClean="0">
              <a:ln>
                <a:solidFill>
                  <a:srgbClr val="00B0F0"/>
                </a:solidFill>
              </a:ln>
              <a:solidFill>
                <a:schemeClr val="accent6">
                  <a:lumMod val="60000"/>
                  <a:lumOff val="40000"/>
                </a:schemeClr>
              </a:solidFill>
              <a:effectLst>
                <a:reflection blurRad="6350" stA="55000" endA="300" endPos="45500" dir="5400000" sy="-100000" algn="bl" rotWithShape="0"/>
              </a:effectLst>
              <a:uLnTx/>
              <a:uFillTx/>
              <a:latin typeface="Traditional Arabic" pitchFamily="18" charset="-78"/>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Subtitle 2"/>
          <p:cNvSpPr txBox="1">
            <a:spLocks/>
          </p:cNvSpPr>
          <p:nvPr/>
        </p:nvSpPr>
        <p:spPr>
          <a:xfrm>
            <a:off x="1066800" y="2133600"/>
            <a:ext cx="7086600" cy="312420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p>
            <a:pPr algn="r" rtl="1"/>
            <a:endParaRPr lang="en-US" sz="2400" dirty="0">
              <a:solidFill>
                <a:schemeClr val="bg1"/>
              </a:solidFill>
            </a:endParaRPr>
          </a:p>
        </p:txBody>
      </p:sp>
      <p:sp>
        <p:nvSpPr>
          <p:cNvPr id="4" name="Subtitle 2"/>
          <p:cNvSpPr txBox="1">
            <a:spLocks/>
          </p:cNvSpPr>
          <p:nvPr/>
        </p:nvSpPr>
        <p:spPr>
          <a:xfrm>
            <a:off x="1524000" y="914400"/>
            <a:ext cx="7162800" cy="91440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p>
            <a:pPr algn="r" rtl="1">
              <a:lnSpc>
                <a:spcPct val="170000"/>
              </a:lnSpc>
            </a:pPr>
            <a:r>
              <a:rPr lang="ar-SA" sz="2800" b="1" dirty="0" smtClean="0">
                <a:solidFill>
                  <a:srgbClr val="FFC000"/>
                </a:solidFill>
              </a:rPr>
              <a:t> </a:t>
            </a:r>
            <a:r>
              <a:rPr lang="ar-SA" sz="2800" b="1" dirty="0">
                <a:solidFill>
                  <a:srgbClr val="FFC000"/>
                </a:solidFill>
              </a:rPr>
              <a:t>الدورة التدريبية لتدريب الميسرين على الإبتكار الإجتماعي</a:t>
            </a:r>
          </a:p>
          <a:p>
            <a:pPr algn="r" rtl="1">
              <a:lnSpc>
                <a:spcPct val="170000"/>
              </a:lnSpc>
            </a:pPr>
            <a:endParaRPr lang="ar-SA" sz="2400" b="1" dirty="0" smtClean="0">
              <a:solidFill>
                <a:schemeClr val="accent6">
                  <a:lumMod val="60000"/>
                  <a:lumOff val="40000"/>
                </a:schemeClr>
              </a:solidFill>
              <a:cs typeface="+mj-cs"/>
            </a:endParaRPr>
          </a:p>
          <a:p>
            <a:pPr algn="r" rtl="1">
              <a:lnSpc>
                <a:spcPct val="170000"/>
              </a:lnSpc>
            </a:pPr>
            <a:endParaRPr lang="ar-SA" sz="1000" b="1" dirty="0" smtClean="0">
              <a:solidFill>
                <a:schemeClr val="accent6">
                  <a:lumMod val="60000"/>
                  <a:lumOff val="40000"/>
                </a:schemeClr>
              </a:solidFill>
            </a:endParaRPr>
          </a:p>
          <a:p>
            <a:pPr algn="r" rtl="1">
              <a:lnSpc>
                <a:spcPct val="170000"/>
              </a:lnSpc>
            </a:pPr>
            <a:endParaRPr lang="en-US" sz="2000" b="1" dirty="0" smtClean="0">
              <a:solidFill>
                <a:srgbClr val="66FFFF"/>
              </a:solidFill>
            </a:endParaRPr>
          </a:p>
          <a:p>
            <a:pPr lvl="0" algn="l" rtl="1">
              <a:lnSpc>
                <a:spcPct val="170000"/>
              </a:lnSpc>
              <a:spcBef>
                <a:spcPct val="20000"/>
              </a:spcBef>
            </a:pPr>
            <a:r>
              <a:rPr lang="ar-SA" sz="2400" b="1" dirty="0" smtClean="0">
                <a:solidFill>
                  <a:schemeClr val="accent6">
                    <a:lumMod val="60000"/>
                    <a:lumOff val="40000"/>
                  </a:schemeClr>
                </a:solidFill>
                <a:cs typeface="+mj-cs"/>
              </a:rPr>
              <a:t> </a:t>
            </a:r>
            <a:endParaRPr kumimoji="0" lang="en-US" sz="2400" b="1" i="0" u="none" strike="noStrike" kern="1200" cap="none" spc="0" normalizeH="0" baseline="0" noProof="0" dirty="0" smtClean="0">
              <a:ln>
                <a:solidFill>
                  <a:srgbClr val="00B0F0"/>
                </a:solidFill>
              </a:ln>
              <a:solidFill>
                <a:schemeClr val="accent6">
                  <a:lumMod val="60000"/>
                  <a:lumOff val="40000"/>
                </a:schemeClr>
              </a:solidFill>
              <a:effectLst>
                <a:reflection blurRad="6350" stA="55000" endA="300" endPos="45500" dir="5400000" sy="-100000" algn="bl" rotWithShape="0"/>
              </a:effectLst>
              <a:uLnTx/>
              <a:uFillTx/>
              <a:latin typeface="Traditional Arabic" pitchFamily="18" charset="-78"/>
              <a:cs typeface="+mj-cs"/>
            </a:endParaRPr>
          </a:p>
        </p:txBody>
      </p:sp>
      <p:pic>
        <p:nvPicPr>
          <p:cNvPr id="23556" name="Picture 4" descr="C:\wamp\www\scefa\im\7.jpg"/>
          <p:cNvPicPr>
            <a:picLocks noChangeAspect="1" noChangeArrowheads="1"/>
          </p:cNvPicPr>
          <p:nvPr/>
        </p:nvPicPr>
        <p:blipFill>
          <a:blip r:embed="rId3"/>
          <a:srcRect/>
          <a:stretch>
            <a:fillRect/>
          </a:stretch>
        </p:blipFill>
        <p:spPr bwMode="auto">
          <a:xfrm>
            <a:off x="1295400" y="2057400"/>
            <a:ext cx="6760081" cy="3799416"/>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3" name="Subtitle 2"/>
          <p:cNvSpPr txBox="1">
            <a:spLocks/>
          </p:cNvSpPr>
          <p:nvPr/>
        </p:nvSpPr>
        <p:spPr>
          <a:xfrm>
            <a:off x="1295400" y="685800"/>
            <a:ext cx="6324600" cy="838200"/>
          </a:xfrm>
          <a:prstGeom prst="rect">
            <a:avLst/>
          </a:prstGeom>
          <a:effectLst>
            <a:glow rad="63500">
              <a:schemeClr val="accent5">
                <a:satMod val="175000"/>
                <a:alpha val="40000"/>
              </a:schemeClr>
            </a:glow>
            <a:outerShdw blurRad="76200" dist="12700" dir="2700000" sy="-23000" kx="-800400" algn="bl" rotWithShape="0">
              <a:prstClr val="black">
                <a:alpha val="20000"/>
              </a:prstClr>
            </a:outerShdw>
          </a:effectLst>
          <a:scene3d>
            <a:camera prst="perspectiveBelow"/>
            <a:lightRig rig="threePt" dir="t"/>
          </a:scene3d>
          <a:sp3d>
            <a:bevelT w="114300" prst="artDeco"/>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sp3d extrusionH="57150">
              <a:bevelT w="38100" h="38100"/>
            </a:sp3d>
          </a:bodyPr>
          <a:lstStyle/>
          <a:p>
            <a:pPr algn="ctr">
              <a:spcBef>
                <a:spcPct val="20000"/>
              </a:spcBef>
            </a:pPr>
            <a:r>
              <a:rPr lang="ar-SA" sz="2400" b="1" dirty="0" smtClean="0">
                <a:solidFill>
                  <a:srgbClr val="C00000"/>
                </a:solidFill>
              </a:rPr>
              <a:t> </a:t>
            </a:r>
            <a:r>
              <a:rPr lang="ar-SA" sz="2400" b="1" dirty="0">
                <a:solidFill>
                  <a:srgbClr val="C00000"/>
                </a:solidFill>
              </a:rPr>
              <a:t>الاحتفال بالايام العالمية لمحو الامية </a:t>
            </a:r>
            <a:endParaRPr lang="en-US" sz="2400" b="1" dirty="0">
              <a:solidFill>
                <a:srgbClr val="C00000"/>
              </a:solidFill>
            </a:endParaRPr>
          </a:p>
        </p:txBody>
      </p:sp>
      <p:sp>
        <p:nvSpPr>
          <p:cNvPr id="12" name="Subtitle 2"/>
          <p:cNvSpPr txBox="1">
            <a:spLocks/>
          </p:cNvSpPr>
          <p:nvPr/>
        </p:nvSpPr>
        <p:spPr>
          <a:xfrm>
            <a:off x="1066800" y="1981200"/>
            <a:ext cx="7239000" cy="419100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p>
            <a:pPr algn="r" rtl="1"/>
            <a:r>
              <a:rPr lang="ar-SA" sz="2400" b="1" dirty="0" smtClean="0">
                <a:solidFill>
                  <a:schemeClr val="bg1"/>
                </a:solidFill>
                <a:latin typeface="Sakkal Majalla" pitchFamily="2" charset="-78"/>
                <a:cs typeface="Sakkal Majalla" pitchFamily="2" charset="-78"/>
              </a:rPr>
              <a:t> </a:t>
            </a:r>
            <a:r>
              <a:rPr lang="ar-SA" sz="2400" b="1" dirty="0">
                <a:solidFill>
                  <a:schemeClr val="bg1"/>
                </a:solidFill>
                <a:latin typeface="Sakkal Majalla" pitchFamily="2" charset="-78"/>
                <a:cs typeface="Sakkal Majalla" pitchFamily="2" charset="-78"/>
              </a:rPr>
              <a:t>فى اطار الاحتفال باليوم العالمي لمحو الأمية وتعليم الكبار اقام الائتلاف السودانى للتعليم للجميع العديد من الاحتفالات وشارك فى الكثير من الجهود للتنسيق لهذه الاحتفالات منها </a:t>
            </a:r>
            <a:r>
              <a:rPr lang="ar-SA" sz="2400" b="1" dirty="0" smtClean="0">
                <a:solidFill>
                  <a:schemeClr val="bg1"/>
                </a:solidFill>
                <a:latin typeface="Sakkal Majalla" pitchFamily="2" charset="-78"/>
                <a:cs typeface="Sakkal Majalla" pitchFamily="2" charset="-78"/>
              </a:rPr>
              <a:t>:- </a:t>
            </a:r>
          </a:p>
          <a:p>
            <a:pPr algn="r" rtl="1"/>
            <a:endParaRPr lang="en-US" sz="2400" b="1" dirty="0">
              <a:solidFill>
                <a:schemeClr val="bg1"/>
              </a:solidFill>
              <a:latin typeface="Sakkal Majalla" pitchFamily="2" charset="-78"/>
              <a:cs typeface="Sakkal Majalla" pitchFamily="2" charset="-78"/>
            </a:endParaRPr>
          </a:p>
          <a:p>
            <a:pPr algn="r" rtl="1">
              <a:buFontTx/>
              <a:buChar char="-"/>
            </a:pPr>
            <a:r>
              <a:rPr lang="ar-SA" sz="2400" b="1" dirty="0" smtClean="0">
                <a:solidFill>
                  <a:srgbClr val="FFC000"/>
                </a:solidFill>
              </a:rPr>
              <a:t>اليوم </a:t>
            </a:r>
            <a:r>
              <a:rPr lang="ar-SA" sz="2400" b="1" dirty="0">
                <a:solidFill>
                  <a:srgbClr val="FFC000"/>
                </a:solidFill>
              </a:rPr>
              <a:t>العالمي لمحو الامية للعام </a:t>
            </a:r>
            <a:r>
              <a:rPr lang="ar-SA" sz="2400" b="1" dirty="0" smtClean="0">
                <a:solidFill>
                  <a:srgbClr val="FFC000"/>
                </a:solidFill>
              </a:rPr>
              <a:t>2015</a:t>
            </a:r>
          </a:p>
          <a:p>
            <a:pPr algn="r" rtl="1"/>
            <a:endParaRPr lang="ar-SA" sz="2400" b="1" dirty="0">
              <a:solidFill>
                <a:srgbClr val="FFC000"/>
              </a:solidFill>
            </a:endParaRPr>
          </a:p>
          <a:p>
            <a:pPr algn="r" rtl="1"/>
            <a:endParaRPr lang="ar-SA" sz="2400" b="1" dirty="0" smtClean="0">
              <a:solidFill>
                <a:schemeClr val="bg1"/>
              </a:solidFill>
              <a:latin typeface="Sakkal Majalla" pitchFamily="2" charset="-78"/>
              <a:cs typeface="Sakkal Majalla" pitchFamily="2" charset="-78"/>
            </a:endParaRPr>
          </a:p>
          <a:p>
            <a:pPr algn="r" rtl="1"/>
            <a:endParaRPr lang="en-US" sz="2400" b="1" dirty="0">
              <a:solidFill>
                <a:schemeClr val="bg1"/>
              </a:solidFill>
              <a:latin typeface="Sakkal Majalla" pitchFamily="2" charset="-78"/>
              <a:cs typeface="Sakkal Majalla" pitchFamily="2" charset="-78"/>
            </a:endParaRPr>
          </a:p>
        </p:txBody>
      </p:sp>
      <p:pic>
        <p:nvPicPr>
          <p:cNvPr id="24578" name="Picture 2" descr="http://www.scefa.org/12/14.jpg"/>
          <p:cNvPicPr>
            <a:picLocks noChangeAspect="1" noChangeArrowheads="1"/>
          </p:cNvPicPr>
          <p:nvPr/>
        </p:nvPicPr>
        <p:blipFill>
          <a:blip r:embed="rId3" cstate="print"/>
          <a:srcRect/>
          <a:stretch>
            <a:fillRect/>
          </a:stretch>
        </p:blipFill>
        <p:spPr bwMode="auto">
          <a:xfrm>
            <a:off x="609600" y="3886200"/>
            <a:ext cx="4457700" cy="2819400"/>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Subtitle 2"/>
          <p:cNvSpPr txBox="1">
            <a:spLocks/>
          </p:cNvSpPr>
          <p:nvPr/>
        </p:nvSpPr>
        <p:spPr>
          <a:xfrm>
            <a:off x="914400" y="609600"/>
            <a:ext cx="7391400" cy="594360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p>
            <a:pPr algn="r" rtl="1"/>
            <a:r>
              <a:rPr lang="ar-SA" sz="2400" b="1" dirty="0" smtClean="0">
                <a:solidFill>
                  <a:schemeClr val="bg1"/>
                </a:solidFill>
                <a:latin typeface="Sakkal Majalla" pitchFamily="2" charset="-78"/>
                <a:cs typeface="Sakkal Majalla" pitchFamily="2" charset="-78"/>
              </a:rPr>
              <a:t> </a:t>
            </a:r>
          </a:p>
          <a:p>
            <a:pPr algn="r" rtl="1"/>
            <a:endParaRPr lang="en-US" sz="2400" b="1" dirty="0">
              <a:solidFill>
                <a:schemeClr val="bg1"/>
              </a:solidFill>
              <a:latin typeface="Sakkal Majalla" pitchFamily="2" charset="-78"/>
              <a:cs typeface="Sakkal Majalla" pitchFamily="2" charset="-78"/>
            </a:endParaRPr>
          </a:p>
          <a:p>
            <a:pPr algn="r" rtl="1"/>
            <a:r>
              <a:rPr lang="ar-SA" sz="2400" b="1" dirty="0" smtClean="0">
                <a:solidFill>
                  <a:srgbClr val="FFC000"/>
                </a:solidFill>
              </a:rPr>
              <a:t>اليوم </a:t>
            </a:r>
            <a:r>
              <a:rPr lang="ar-SA" sz="2400" b="1" dirty="0">
                <a:solidFill>
                  <a:srgbClr val="FFC000"/>
                </a:solidFill>
              </a:rPr>
              <a:t>العالمي لمحو الامية للعام </a:t>
            </a:r>
            <a:r>
              <a:rPr lang="ar-SA" sz="2400" b="1" dirty="0" smtClean="0">
                <a:solidFill>
                  <a:srgbClr val="FFC000"/>
                </a:solidFill>
              </a:rPr>
              <a:t>2016</a:t>
            </a:r>
          </a:p>
          <a:p>
            <a:pPr algn="r" rtl="1"/>
            <a:endParaRPr lang="ar-SA" sz="2400" b="1" dirty="0" smtClean="0">
              <a:solidFill>
                <a:srgbClr val="FFC000"/>
              </a:solidFill>
            </a:endParaRPr>
          </a:p>
          <a:p>
            <a:pPr algn="r" rtl="1"/>
            <a:r>
              <a:rPr lang="ar-SA" sz="2400" b="1" dirty="0" smtClean="0">
                <a:solidFill>
                  <a:srgbClr val="D60093"/>
                </a:solidFill>
              </a:rPr>
              <a:t>ورشة </a:t>
            </a:r>
            <a:r>
              <a:rPr lang="ar-SA" sz="2400" b="1" dirty="0">
                <a:solidFill>
                  <a:srgbClr val="D60093"/>
                </a:solidFill>
              </a:rPr>
              <a:t>عمل (تعليم الكبار ومحو الأمية بين الأمس واليوم )تحت شعار (قراءة الماضي لكتابة المستقبل</a:t>
            </a:r>
            <a:r>
              <a:rPr lang="ar-SA" sz="2400" b="1" dirty="0" smtClean="0">
                <a:solidFill>
                  <a:srgbClr val="D60093"/>
                </a:solidFill>
              </a:rPr>
              <a:t>)</a:t>
            </a:r>
          </a:p>
          <a:p>
            <a:pPr algn="r" rtl="1"/>
            <a:endParaRPr lang="ar-SA" sz="2400" b="1" dirty="0" smtClean="0">
              <a:solidFill>
                <a:schemeClr val="bg1"/>
              </a:solidFill>
            </a:endParaRPr>
          </a:p>
          <a:p>
            <a:pPr algn="just" rtl="1"/>
            <a:r>
              <a:rPr lang="ar-SA" sz="2000" b="1" dirty="0">
                <a:solidFill>
                  <a:schemeClr val="bg1"/>
                </a:solidFill>
              </a:rPr>
              <a:t>في إطار الاحتفال باليوم العالمي لمحو الأمية وتعليم الكبار ومن أجل حث الدولة لوضع التعليم في سلم الأولويات وترقية للأوضاع التعليمية بالبلاد وإعمالاً للتشريعات واستشعارا لأهمية تضافر الجهود نحو تحسين جودة التعليم بصفة عامة وتعليم محو الأمية و تعليم الكبار </a:t>
            </a:r>
          </a:p>
          <a:p>
            <a:pPr algn="r" rtl="1"/>
            <a:endParaRPr lang="ar-SA" sz="2400" b="1" dirty="0">
              <a:solidFill>
                <a:schemeClr val="bg1"/>
              </a:solidFill>
            </a:endParaRPr>
          </a:p>
          <a:p>
            <a:pPr algn="r" rtl="1"/>
            <a:endParaRPr lang="ar-SA" sz="2400" b="1" dirty="0">
              <a:solidFill>
                <a:srgbClr val="FFC000"/>
              </a:solidFill>
            </a:endParaRPr>
          </a:p>
          <a:p>
            <a:pPr algn="r" rtl="1"/>
            <a:endParaRPr lang="ar-SA" sz="2400" b="1" dirty="0" smtClean="0">
              <a:solidFill>
                <a:schemeClr val="bg1"/>
              </a:solidFill>
              <a:latin typeface="Sakkal Majalla" pitchFamily="2" charset="-78"/>
              <a:cs typeface="Sakkal Majalla" pitchFamily="2" charset="-78"/>
            </a:endParaRPr>
          </a:p>
          <a:p>
            <a:pPr algn="r" rtl="1"/>
            <a:endParaRPr lang="en-US" sz="2400" b="1" dirty="0">
              <a:solidFill>
                <a:schemeClr val="bg1"/>
              </a:solidFill>
              <a:latin typeface="Sakkal Majalla" pitchFamily="2" charset="-78"/>
              <a:cs typeface="Sakkal Majalla" pitchFamily="2"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Subtitle 2"/>
          <p:cNvSpPr txBox="1">
            <a:spLocks/>
          </p:cNvSpPr>
          <p:nvPr/>
        </p:nvSpPr>
        <p:spPr>
          <a:xfrm>
            <a:off x="228600" y="609600"/>
            <a:ext cx="8610600" cy="594360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p>
            <a:pPr algn="r" rtl="1"/>
            <a:r>
              <a:rPr lang="ar-SA" sz="2400" b="1" dirty="0" smtClean="0">
                <a:solidFill>
                  <a:schemeClr val="bg1"/>
                </a:solidFill>
                <a:latin typeface="Sakkal Majalla" pitchFamily="2" charset="-78"/>
                <a:cs typeface="Sakkal Majalla" pitchFamily="2" charset="-78"/>
              </a:rPr>
              <a:t> </a:t>
            </a:r>
            <a:r>
              <a:rPr lang="ar-SA" sz="2400" b="1" dirty="0" smtClean="0">
                <a:solidFill>
                  <a:srgbClr val="FFC000"/>
                </a:solidFill>
              </a:rPr>
              <a:t>اليوم </a:t>
            </a:r>
            <a:r>
              <a:rPr lang="ar-SA" sz="2400" b="1" dirty="0">
                <a:solidFill>
                  <a:srgbClr val="FFC000"/>
                </a:solidFill>
              </a:rPr>
              <a:t>العالمي لمحو الامية للعام </a:t>
            </a:r>
            <a:r>
              <a:rPr lang="ar-SA" sz="2400" b="1" dirty="0" smtClean="0">
                <a:solidFill>
                  <a:srgbClr val="FFC000"/>
                </a:solidFill>
              </a:rPr>
              <a:t>2017</a:t>
            </a:r>
          </a:p>
          <a:p>
            <a:pPr algn="r" rtl="1"/>
            <a:endParaRPr lang="ar-SA" sz="2400" b="1" dirty="0" smtClean="0">
              <a:solidFill>
                <a:srgbClr val="FFC000"/>
              </a:solidFill>
            </a:endParaRPr>
          </a:p>
          <a:p>
            <a:pPr algn="just" rtl="1"/>
            <a:r>
              <a:rPr lang="ar-SA" sz="2200" b="1" dirty="0" smtClean="0">
                <a:solidFill>
                  <a:schemeClr val="bg1"/>
                </a:solidFill>
              </a:rPr>
              <a:t>تضمن الاحتفال </a:t>
            </a:r>
            <a:r>
              <a:rPr lang="ar-SA" sz="2200" b="1" dirty="0">
                <a:solidFill>
                  <a:schemeClr val="bg1"/>
                </a:solidFill>
              </a:rPr>
              <a:t>برامج منظمات المجتمع المدني خلال سلسلة من الإحتفالات أبرزها المنتدى الإعلامي للائتلاف السوداني للتعليم للجميع وبرنامج الإتحاد العام للمرأة السودانيه وورشة جامعة الخرطوم بحانب معارض وإبراز المبادرات المجتمعية وتكريم نماذج نادرة من خريجي تعليم الكبار.</a:t>
            </a:r>
          </a:p>
          <a:p>
            <a:pPr algn="r" rtl="1"/>
            <a:endParaRPr lang="ar-SA" sz="2400" b="1" dirty="0" smtClean="0">
              <a:solidFill>
                <a:srgbClr val="D60093"/>
              </a:solidFill>
            </a:endParaRPr>
          </a:p>
          <a:p>
            <a:pPr algn="r" rtl="1"/>
            <a:endParaRPr lang="ar-SA" sz="2400" b="1" dirty="0" smtClean="0">
              <a:solidFill>
                <a:schemeClr val="bg1"/>
              </a:solidFill>
            </a:endParaRPr>
          </a:p>
          <a:p>
            <a:pPr algn="r" rtl="1"/>
            <a:endParaRPr lang="ar-SA" sz="2400" b="1" dirty="0">
              <a:solidFill>
                <a:schemeClr val="bg1"/>
              </a:solidFill>
            </a:endParaRPr>
          </a:p>
          <a:p>
            <a:pPr algn="r" rtl="1"/>
            <a:endParaRPr lang="ar-SA" sz="2400" b="1" dirty="0">
              <a:solidFill>
                <a:srgbClr val="FFC000"/>
              </a:solidFill>
            </a:endParaRPr>
          </a:p>
          <a:p>
            <a:pPr algn="r" rtl="1"/>
            <a:endParaRPr lang="ar-SA" sz="2400" b="1" dirty="0" smtClean="0">
              <a:solidFill>
                <a:schemeClr val="bg1"/>
              </a:solidFill>
              <a:latin typeface="Sakkal Majalla" pitchFamily="2" charset="-78"/>
              <a:cs typeface="Sakkal Majalla" pitchFamily="2" charset="-78"/>
            </a:endParaRPr>
          </a:p>
          <a:p>
            <a:pPr algn="r" rtl="1"/>
            <a:endParaRPr lang="en-US" sz="2400" b="1" dirty="0">
              <a:solidFill>
                <a:schemeClr val="bg1"/>
              </a:solidFill>
              <a:latin typeface="Sakkal Majalla" pitchFamily="2" charset="-78"/>
              <a:cs typeface="Sakkal Majalla" pitchFamily="2" charset="-78"/>
            </a:endParaRPr>
          </a:p>
        </p:txBody>
      </p:sp>
      <p:pic>
        <p:nvPicPr>
          <p:cNvPr id="27650" name="Picture 2" descr="http://www.scefa.org/img/Literacy/1.jpg"/>
          <p:cNvPicPr>
            <a:picLocks noChangeAspect="1" noChangeArrowheads="1"/>
          </p:cNvPicPr>
          <p:nvPr/>
        </p:nvPicPr>
        <p:blipFill>
          <a:blip r:embed="rId3"/>
          <a:srcRect/>
          <a:stretch>
            <a:fillRect/>
          </a:stretch>
        </p:blipFill>
        <p:spPr bwMode="auto">
          <a:xfrm>
            <a:off x="228600" y="2970847"/>
            <a:ext cx="6858000" cy="3420428"/>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Subtitle 2"/>
          <p:cNvSpPr txBox="1">
            <a:spLocks/>
          </p:cNvSpPr>
          <p:nvPr/>
        </p:nvSpPr>
        <p:spPr>
          <a:xfrm>
            <a:off x="228600" y="609600"/>
            <a:ext cx="8610600" cy="594360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p>
            <a:pPr algn="r" rtl="1"/>
            <a:r>
              <a:rPr lang="ar-SA" sz="2400" b="1" dirty="0" smtClean="0">
                <a:solidFill>
                  <a:schemeClr val="bg1"/>
                </a:solidFill>
                <a:latin typeface="Sakkal Majalla" pitchFamily="2" charset="-78"/>
                <a:cs typeface="Sakkal Majalla" pitchFamily="2" charset="-78"/>
              </a:rPr>
              <a:t> </a:t>
            </a:r>
            <a:r>
              <a:rPr lang="ar-SA" sz="2400" b="1" dirty="0" smtClean="0">
                <a:solidFill>
                  <a:srgbClr val="FFC000"/>
                </a:solidFill>
              </a:rPr>
              <a:t>منتدى </a:t>
            </a:r>
            <a:r>
              <a:rPr lang="ar-SA" sz="2400" b="1" dirty="0">
                <a:solidFill>
                  <a:srgbClr val="FFC000"/>
                </a:solidFill>
              </a:rPr>
              <a:t>الإعلاميين من أجل التعليم الذي يشرفه وزيري الدولة(وزير الدولة بوزارة التربية والتعليم- وزير الدولة بوزارة الإتصالات</a:t>
            </a:r>
            <a:r>
              <a:rPr lang="ar-SA" sz="2400" b="1" dirty="0" smtClean="0">
                <a:solidFill>
                  <a:srgbClr val="FFC000"/>
                </a:solidFill>
              </a:rPr>
              <a:t>)</a:t>
            </a:r>
          </a:p>
          <a:p>
            <a:pPr algn="r" rtl="1"/>
            <a:endParaRPr lang="ar-SA" sz="2400" b="1" dirty="0">
              <a:solidFill>
                <a:srgbClr val="FFC000"/>
              </a:solidFill>
            </a:endParaRPr>
          </a:p>
          <a:p>
            <a:pPr algn="just" rtl="1"/>
            <a:r>
              <a:rPr lang="ar-SA" sz="2400" b="1" dirty="0" smtClean="0">
                <a:solidFill>
                  <a:srgbClr val="D60093"/>
                </a:solidFill>
              </a:rPr>
              <a:t>*</a:t>
            </a:r>
            <a:r>
              <a:rPr lang="ar-SA" sz="2400" b="1" dirty="0" smtClean="0">
                <a:solidFill>
                  <a:schemeClr val="bg1"/>
                </a:solidFill>
              </a:rPr>
              <a:t> محمد حماد – الأمين العام للمجلس القومي لمحو الأمية وتعليم الكبار</a:t>
            </a:r>
          </a:p>
          <a:p>
            <a:pPr algn="just" rtl="1"/>
            <a:endParaRPr lang="ar-SA" sz="2400" b="1" dirty="0">
              <a:solidFill>
                <a:schemeClr val="bg1"/>
              </a:solidFill>
            </a:endParaRPr>
          </a:p>
          <a:p>
            <a:pPr algn="just" rtl="1"/>
            <a:r>
              <a:rPr lang="ar-SA" sz="2400" b="1" dirty="0" smtClean="0">
                <a:solidFill>
                  <a:schemeClr val="bg1"/>
                </a:solidFill>
              </a:rPr>
              <a:t>أشار في كلمته إلى (</a:t>
            </a:r>
            <a:r>
              <a:rPr lang="ar-SA" sz="2000" b="1" dirty="0">
                <a:solidFill>
                  <a:srgbClr val="66FFFF"/>
                </a:solidFill>
              </a:rPr>
              <a:t>اننا نستهدف الاطفال بالتعليم والذين كان عددهم فى العام 2010 كان (3 ) مليون و(79 ) الف حيث انخفض الى( 2 مليون و (222) الف طفل فى عام 2015 معظهم فى مرحلة التمدرس . وأضاف نعمل على التعليم عبر الاجهزة الحديثة والتى استهدفت (160) طفلا بولاية كسلا وسنار للتعليم واشار لحوسبة مادة التربية الاسلامية لمحو الامية والتوسع فيها موكدا عن توقيع اتفاقية شراكة مع المعاقين وتعليم الكبار وتوطين المنهج الخاص لهم لافتا الى ان تعليم الكبار مسؤولية كل الوزارات والمجتمعات والجهات ذات </a:t>
            </a:r>
            <a:r>
              <a:rPr lang="ar-SA" sz="2000" b="1" dirty="0" smtClean="0">
                <a:solidFill>
                  <a:srgbClr val="66FFFF"/>
                </a:solidFill>
              </a:rPr>
              <a:t>الصلة)</a:t>
            </a:r>
            <a:endParaRPr lang="ar-SA" sz="2000" b="1" dirty="0">
              <a:solidFill>
                <a:srgbClr val="66FFFF"/>
              </a:solidFill>
            </a:endParaRPr>
          </a:p>
          <a:p>
            <a:pPr algn="r" rtl="1"/>
            <a:endParaRPr lang="ar-SA" sz="2400" b="1" dirty="0" smtClean="0">
              <a:solidFill>
                <a:srgbClr val="D60093"/>
              </a:solidFill>
            </a:endParaRPr>
          </a:p>
          <a:p>
            <a:pPr algn="r" rtl="1"/>
            <a:endParaRPr lang="ar-SA" sz="2400" b="1" dirty="0" smtClean="0">
              <a:solidFill>
                <a:schemeClr val="bg1"/>
              </a:solidFill>
            </a:endParaRPr>
          </a:p>
          <a:p>
            <a:pPr algn="r" rtl="1"/>
            <a:endParaRPr lang="ar-SA" sz="2400" b="1" dirty="0">
              <a:solidFill>
                <a:schemeClr val="bg1"/>
              </a:solidFill>
            </a:endParaRPr>
          </a:p>
          <a:p>
            <a:pPr algn="r" rtl="1"/>
            <a:endParaRPr lang="ar-SA" sz="2400" b="1" dirty="0">
              <a:solidFill>
                <a:srgbClr val="FFC000"/>
              </a:solidFill>
            </a:endParaRPr>
          </a:p>
          <a:p>
            <a:pPr algn="r" rtl="1"/>
            <a:endParaRPr lang="ar-SA" sz="2400" b="1" dirty="0" smtClean="0">
              <a:solidFill>
                <a:schemeClr val="bg1"/>
              </a:solidFill>
              <a:latin typeface="Sakkal Majalla" pitchFamily="2" charset="-78"/>
              <a:cs typeface="Sakkal Majalla" pitchFamily="2" charset="-78"/>
            </a:endParaRPr>
          </a:p>
          <a:p>
            <a:pPr algn="r" rtl="1"/>
            <a:endParaRPr lang="en-US" sz="2400" b="1" dirty="0">
              <a:solidFill>
                <a:schemeClr val="bg1"/>
              </a:solidFill>
              <a:latin typeface="Sakkal Majalla" pitchFamily="2" charset="-78"/>
              <a:cs typeface="Sakkal Majalla" pitchFamily="2" charset="-78"/>
            </a:endParaRPr>
          </a:p>
        </p:txBody>
      </p:sp>
      <p:pic>
        <p:nvPicPr>
          <p:cNvPr id="29698" name="Picture 2" descr="http://www.scefa.org/H/11.jpg"/>
          <p:cNvPicPr>
            <a:picLocks noChangeAspect="1" noChangeArrowheads="1"/>
          </p:cNvPicPr>
          <p:nvPr/>
        </p:nvPicPr>
        <p:blipFill>
          <a:blip r:embed="rId3"/>
          <a:srcRect/>
          <a:stretch>
            <a:fillRect/>
          </a:stretch>
        </p:blipFill>
        <p:spPr bwMode="auto">
          <a:xfrm>
            <a:off x="609599" y="4495800"/>
            <a:ext cx="3245223" cy="2043290"/>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Subtitle 2"/>
          <p:cNvSpPr txBox="1">
            <a:spLocks/>
          </p:cNvSpPr>
          <p:nvPr/>
        </p:nvSpPr>
        <p:spPr>
          <a:xfrm>
            <a:off x="1600200" y="609600"/>
            <a:ext cx="6553200" cy="594360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p>
            <a:pPr algn="r" rtl="1"/>
            <a:r>
              <a:rPr lang="ar-SA" sz="2400" b="1" dirty="0" smtClean="0">
                <a:solidFill>
                  <a:schemeClr val="bg1"/>
                </a:solidFill>
                <a:latin typeface="Sakkal Majalla" pitchFamily="2" charset="-78"/>
                <a:cs typeface="Sakkal Majalla" pitchFamily="2" charset="-78"/>
              </a:rPr>
              <a:t> </a:t>
            </a:r>
            <a:r>
              <a:rPr lang="ar-SA" sz="2400" b="1" dirty="0" smtClean="0">
                <a:solidFill>
                  <a:srgbClr val="FFC000"/>
                </a:solidFill>
              </a:rPr>
              <a:t>اليوم </a:t>
            </a:r>
            <a:r>
              <a:rPr lang="ar-SA" sz="2400" b="1" dirty="0">
                <a:solidFill>
                  <a:srgbClr val="FFC000"/>
                </a:solidFill>
              </a:rPr>
              <a:t>العالمي لمحو الامية للعام </a:t>
            </a:r>
            <a:r>
              <a:rPr lang="ar-SA" sz="2400" b="1" dirty="0" smtClean="0">
                <a:solidFill>
                  <a:srgbClr val="FFC000"/>
                </a:solidFill>
              </a:rPr>
              <a:t>2018 </a:t>
            </a:r>
          </a:p>
          <a:p>
            <a:pPr algn="r" rtl="1"/>
            <a:endParaRPr lang="ar-SA" sz="2400" b="1" dirty="0">
              <a:solidFill>
                <a:srgbClr val="FFC000"/>
              </a:solidFill>
            </a:endParaRPr>
          </a:p>
          <a:p>
            <a:pPr algn="ctr" rtl="1"/>
            <a:r>
              <a:rPr lang="ar-SA" sz="2400" dirty="0" smtClean="0">
                <a:solidFill>
                  <a:srgbClr val="66FFFF"/>
                </a:solidFill>
              </a:rPr>
              <a:t>تحت شعار: ” الأمية ومهارات التنمية" </a:t>
            </a:r>
            <a:endParaRPr lang="ar-SA" sz="2400" b="1" dirty="0" smtClean="0">
              <a:solidFill>
                <a:srgbClr val="66FFFF"/>
              </a:solidFill>
            </a:endParaRPr>
          </a:p>
          <a:p>
            <a:pPr algn="r" rtl="1"/>
            <a:endParaRPr lang="ar-SA" sz="2400" b="1" dirty="0" smtClean="0">
              <a:solidFill>
                <a:srgbClr val="FFC000"/>
              </a:solidFill>
            </a:endParaRPr>
          </a:p>
          <a:p>
            <a:pPr algn="r" rtl="1"/>
            <a:endParaRPr lang="ar-SA" sz="2400" b="1" dirty="0" smtClean="0">
              <a:solidFill>
                <a:srgbClr val="FFC000"/>
              </a:solidFill>
            </a:endParaRPr>
          </a:p>
          <a:p>
            <a:pPr algn="just" rtl="1"/>
            <a:r>
              <a:rPr lang="ar-SA" sz="2400" dirty="0" smtClean="0">
                <a:solidFill>
                  <a:schemeClr val="bg1"/>
                </a:solidFill>
              </a:rPr>
              <a:t>تم الإحتفال بحضور وزيرة التربية والتعليم، آسيا محمد عبد الله التي قالت إن السودان حقق تقدماً كبيراً منذ الاستقلال في مجال محو الأمية، مشيرة إلى أنه يحتاج إلى مزيد من الجهود لدعم البرامج والأنشطة الخاصة بمحو الأمية في بعض المناطق.</a:t>
            </a:r>
            <a:endParaRPr lang="ar-SA" sz="2400" b="1" dirty="0" smtClean="0">
              <a:solidFill>
                <a:schemeClr val="bg1"/>
              </a:solidFill>
            </a:endParaRPr>
          </a:p>
          <a:p>
            <a:pPr algn="r" rtl="1"/>
            <a:endParaRPr lang="ar-SA" sz="2400" b="1" dirty="0" smtClean="0">
              <a:solidFill>
                <a:schemeClr val="bg1"/>
              </a:solidFill>
            </a:endParaRPr>
          </a:p>
          <a:p>
            <a:pPr algn="r" rtl="1"/>
            <a:endParaRPr lang="ar-SA" sz="2400" b="1" dirty="0">
              <a:solidFill>
                <a:schemeClr val="bg1"/>
              </a:solidFill>
            </a:endParaRPr>
          </a:p>
          <a:p>
            <a:pPr algn="r" rtl="1"/>
            <a:endParaRPr lang="ar-SA" sz="2400" b="1" dirty="0">
              <a:solidFill>
                <a:srgbClr val="FFC000"/>
              </a:solidFill>
            </a:endParaRPr>
          </a:p>
          <a:p>
            <a:pPr algn="r" rtl="1"/>
            <a:endParaRPr lang="ar-SA" sz="2400" b="1" dirty="0" smtClean="0">
              <a:solidFill>
                <a:schemeClr val="bg1"/>
              </a:solidFill>
              <a:latin typeface="Sakkal Majalla" pitchFamily="2" charset="-78"/>
              <a:cs typeface="Sakkal Majalla" pitchFamily="2" charset="-78"/>
            </a:endParaRPr>
          </a:p>
          <a:p>
            <a:pPr algn="r" rtl="1"/>
            <a:endParaRPr lang="en-US" sz="2400" b="1" dirty="0">
              <a:solidFill>
                <a:schemeClr val="bg1"/>
              </a:solidFill>
              <a:latin typeface="Sakkal Majalla" pitchFamily="2" charset="-78"/>
              <a:cs typeface="Sakkal Majalla" pitchFamily="2"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3" name="Smiley Face 2"/>
          <p:cNvSpPr/>
          <p:nvPr/>
        </p:nvSpPr>
        <p:spPr>
          <a:xfrm>
            <a:off x="152400" y="6172200"/>
            <a:ext cx="533400" cy="533400"/>
          </a:xfrm>
          <a:prstGeom prst="smileyFac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 name="Subtitle 2"/>
          <p:cNvSpPr txBox="1">
            <a:spLocks/>
          </p:cNvSpPr>
          <p:nvPr/>
        </p:nvSpPr>
        <p:spPr>
          <a:xfrm>
            <a:off x="838200" y="3124200"/>
            <a:ext cx="7772400" cy="685800"/>
          </a:xfrm>
          <a:prstGeom prst="rect">
            <a:avLst/>
          </a:prstGeom>
          <a:noFill/>
          <a:ln>
            <a:noFill/>
          </a:ln>
          <a:effectLst>
            <a:glow rad="63500">
              <a:schemeClr val="accent5">
                <a:satMod val="175000"/>
                <a:alpha val="40000"/>
              </a:schemeClr>
            </a:glow>
            <a:outerShdw blurRad="76200" dist="12700" dir="2700000" sy="-23000" kx="-800400" algn="bl" rotWithShape="0">
              <a:prstClr val="black">
                <a:alpha val="20000"/>
              </a:prstClr>
            </a:outerShdw>
            <a:reflection blurRad="6350" stA="52000" endA="300" endPos="35000" dir="5400000" sy="-100000" algn="bl" rotWithShape="0"/>
          </a:effectLst>
          <a:scene3d>
            <a:camera prst="perspectiveBelow"/>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sp3d extrusionH="57150">
              <a:bevelT w="38100" h="38100"/>
            </a:sp3d>
          </a:bodyPr>
          <a:lstStyle/>
          <a:p>
            <a:pPr algn="ctr">
              <a:spcBef>
                <a:spcPct val="20000"/>
              </a:spcBef>
            </a:pPr>
            <a:r>
              <a:rPr lang="ar-SA" sz="2400" b="1" dirty="0" smtClean="0">
                <a:solidFill>
                  <a:srgbClr val="66FFFF"/>
                </a:solidFill>
              </a:rPr>
              <a:t>مع خالص شكري وإمتناني أشكركم على حسن المتابعة</a:t>
            </a:r>
            <a:endParaRPr lang="en-US" sz="2400" b="1" dirty="0">
              <a:solidFill>
                <a:srgbClr val="66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3" name="Subtitle 2"/>
          <p:cNvSpPr txBox="1">
            <a:spLocks/>
          </p:cNvSpPr>
          <p:nvPr/>
        </p:nvSpPr>
        <p:spPr>
          <a:xfrm>
            <a:off x="1219200" y="685800"/>
            <a:ext cx="6324600" cy="838200"/>
          </a:xfrm>
          <a:prstGeom prst="rect">
            <a:avLst/>
          </a:prstGeom>
          <a:effectLst>
            <a:glow rad="63500">
              <a:schemeClr val="accent5">
                <a:satMod val="175000"/>
                <a:alpha val="40000"/>
              </a:schemeClr>
            </a:glow>
            <a:outerShdw blurRad="76200" dist="12700" dir="2700000" sy="-23000" kx="-800400" algn="bl" rotWithShape="0">
              <a:prstClr val="black">
                <a:alpha val="20000"/>
              </a:prstClr>
            </a:outerShdw>
          </a:effectLst>
          <a:scene3d>
            <a:camera prst="perspectiveBelow"/>
            <a:lightRig rig="threePt" dir="t"/>
          </a:scene3d>
          <a:sp3d>
            <a:bevelT w="114300" prst="artDeco"/>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sp3d extrusionH="57150">
              <a:bevelT w="38100" h="38100"/>
            </a:sp3d>
          </a:bodyPr>
          <a:lstStyle/>
          <a:p>
            <a:pPr lvl="0" algn="ctr">
              <a:spcBef>
                <a:spcPct val="20000"/>
              </a:spcBef>
            </a:pPr>
            <a:r>
              <a:rPr lang="ar-SA" sz="2400" b="1" dirty="0">
                <a:solidFill>
                  <a:srgbClr val="C00000"/>
                </a:solidFill>
              </a:rPr>
              <a:t>برنامج محو </a:t>
            </a:r>
            <a:r>
              <a:rPr lang="ar-SA" sz="2400" b="1" dirty="0" smtClean="0">
                <a:solidFill>
                  <a:srgbClr val="C00000"/>
                </a:solidFill>
              </a:rPr>
              <a:t>الامية </a:t>
            </a:r>
            <a:r>
              <a:rPr lang="ar-SA" sz="2400" b="1" dirty="0">
                <a:solidFill>
                  <a:srgbClr val="C00000"/>
                </a:solidFill>
              </a:rPr>
              <a:t>وتعليم الكبار للسياق </a:t>
            </a:r>
            <a:r>
              <a:rPr lang="ar-SA" sz="2400" b="1" dirty="0" smtClean="0">
                <a:solidFill>
                  <a:srgbClr val="C00000"/>
                </a:solidFill>
              </a:rPr>
              <a:t>الاجتماعي والاقتصادي</a:t>
            </a:r>
            <a:endParaRPr kumimoji="0" lang="en-US" sz="3200" b="1" i="0" u="none" strike="noStrike" kern="1200" cap="none" spc="0" normalizeH="0" baseline="0" noProof="0" dirty="0" smtClean="0">
              <a:ln>
                <a:solidFill>
                  <a:srgbClr val="00B0F0"/>
                </a:solidFill>
              </a:ln>
              <a:solidFill>
                <a:srgbClr val="C00000"/>
              </a:solidFill>
              <a:effectLst>
                <a:reflection blurRad="6350" stA="55000" endA="300" endPos="45500" dir="5400000" sy="-100000" algn="bl" rotWithShape="0"/>
              </a:effectLst>
              <a:uLnTx/>
              <a:uFillTx/>
              <a:latin typeface="Traditional Arabic" pitchFamily="18" charset="-78"/>
              <a:cs typeface="+mj-cs"/>
            </a:endParaRPr>
          </a:p>
        </p:txBody>
      </p:sp>
      <p:sp>
        <p:nvSpPr>
          <p:cNvPr id="12" name="Subtitle 2"/>
          <p:cNvSpPr txBox="1">
            <a:spLocks/>
          </p:cNvSpPr>
          <p:nvPr/>
        </p:nvSpPr>
        <p:spPr>
          <a:xfrm>
            <a:off x="1066800" y="2057400"/>
            <a:ext cx="6934200" cy="381000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p>
            <a:pPr lvl="0" algn="r" rtl="1">
              <a:spcBef>
                <a:spcPct val="20000"/>
              </a:spcBef>
            </a:pPr>
            <a:r>
              <a:rPr lang="ar-SA" sz="2400" b="1" dirty="0">
                <a:solidFill>
                  <a:schemeClr val="bg1"/>
                </a:solidFill>
                <a:latin typeface="Sakkal Majalla" pitchFamily="2" charset="-78"/>
                <a:cs typeface="Sakkal Majalla" pitchFamily="2" charset="-78"/>
              </a:rPr>
              <a:t>نجد ان الائتلاف السودانى للتعليم للجميع  ومنذ نشاءته لعب دوراً هاماً وبارزاً فى القضاء على الامية وكل الطرق التي تذلل الطريق </a:t>
            </a:r>
            <a:r>
              <a:rPr lang="ar-SA" sz="2400" b="1" dirty="0" smtClean="0">
                <a:solidFill>
                  <a:schemeClr val="bg1"/>
                </a:solidFill>
                <a:latin typeface="Sakkal Majalla" pitchFamily="2" charset="-78"/>
                <a:cs typeface="Sakkal Majalla" pitchFamily="2" charset="-78"/>
              </a:rPr>
              <a:t>اليه</a:t>
            </a:r>
          </a:p>
          <a:p>
            <a:pPr algn="r" rtl="1"/>
            <a:r>
              <a:rPr lang="ar-SA" sz="3200" b="1" dirty="0">
                <a:solidFill>
                  <a:srgbClr val="D60093"/>
                </a:solidFill>
                <a:latin typeface="Sakkal Majalla" pitchFamily="2" charset="-78"/>
                <a:cs typeface="Sakkal Majalla" pitchFamily="2" charset="-78"/>
              </a:rPr>
              <a:t>وذلك من خلال :</a:t>
            </a:r>
            <a:endParaRPr lang="en-US" sz="2400" b="1" dirty="0">
              <a:solidFill>
                <a:srgbClr val="D60093"/>
              </a:solidFill>
              <a:latin typeface="Sakkal Majalla" pitchFamily="2" charset="-78"/>
              <a:cs typeface="Sakkal Majalla" pitchFamily="2" charset="-78"/>
            </a:endParaRPr>
          </a:p>
          <a:p>
            <a:pPr algn="r" rtl="1"/>
            <a:r>
              <a:rPr lang="ar-SA" sz="2400" b="1" dirty="0">
                <a:solidFill>
                  <a:srgbClr val="D60093"/>
                </a:solidFill>
                <a:latin typeface="Sakkal Majalla" pitchFamily="2" charset="-78"/>
                <a:cs typeface="Sakkal Majalla" pitchFamily="2" charset="-78"/>
              </a:rPr>
              <a:t>*</a:t>
            </a:r>
            <a:r>
              <a:rPr lang="ar-SA" sz="2400" b="1" dirty="0">
                <a:solidFill>
                  <a:schemeClr val="bg1"/>
                </a:solidFill>
                <a:latin typeface="Sakkal Majalla" pitchFamily="2" charset="-78"/>
                <a:cs typeface="Sakkal Majalla" pitchFamily="2" charset="-78"/>
              </a:rPr>
              <a:t> </a:t>
            </a:r>
            <a:r>
              <a:rPr lang="ar-SA" sz="2400" b="1" dirty="0" smtClean="0">
                <a:solidFill>
                  <a:schemeClr val="bg1"/>
                </a:solidFill>
                <a:latin typeface="Sakkal Majalla" pitchFamily="2" charset="-78"/>
                <a:cs typeface="Sakkal Majalla" pitchFamily="2" charset="-78"/>
              </a:rPr>
              <a:t>البرنامج</a:t>
            </a:r>
            <a:r>
              <a:rPr lang="en-US" sz="2400" b="1" dirty="0" smtClean="0">
                <a:solidFill>
                  <a:schemeClr val="bg1"/>
                </a:solidFill>
                <a:latin typeface="Sakkal Majalla" pitchFamily="2" charset="-78"/>
                <a:cs typeface="Sakkal Majalla" pitchFamily="2" charset="-78"/>
              </a:rPr>
              <a:t> . </a:t>
            </a:r>
            <a:endParaRPr lang="en-US" sz="2400" b="1" dirty="0">
              <a:solidFill>
                <a:schemeClr val="bg1"/>
              </a:solidFill>
              <a:latin typeface="Sakkal Majalla" pitchFamily="2" charset="-78"/>
              <a:cs typeface="Sakkal Majalla" pitchFamily="2" charset="-78"/>
            </a:endParaRPr>
          </a:p>
          <a:p>
            <a:pPr algn="r" rtl="1"/>
            <a:r>
              <a:rPr lang="ar-SA" sz="2400" b="1" dirty="0">
                <a:solidFill>
                  <a:srgbClr val="D60093"/>
                </a:solidFill>
                <a:latin typeface="Sakkal Majalla" pitchFamily="2" charset="-78"/>
                <a:cs typeface="Sakkal Majalla" pitchFamily="2" charset="-78"/>
              </a:rPr>
              <a:t>*</a:t>
            </a:r>
            <a:r>
              <a:rPr lang="ar-SA" sz="2400" b="1" dirty="0">
                <a:solidFill>
                  <a:schemeClr val="bg1"/>
                </a:solidFill>
                <a:latin typeface="Sakkal Majalla" pitchFamily="2" charset="-78"/>
                <a:cs typeface="Sakkal Majalla" pitchFamily="2" charset="-78"/>
              </a:rPr>
              <a:t> </a:t>
            </a:r>
            <a:r>
              <a:rPr lang="ar-SA" sz="2400" b="1" dirty="0" smtClean="0">
                <a:solidFill>
                  <a:schemeClr val="bg1"/>
                </a:solidFill>
                <a:latin typeface="Sakkal Majalla" pitchFamily="2" charset="-78"/>
                <a:cs typeface="Sakkal Majalla" pitchFamily="2" charset="-78"/>
              </a:rPr>
              <a:t>المشاريع</a:t>
            </a:r>
            <a:r>
              <a:rPr lang="en-US" sz="2400" b="1" dirty="0" smtClean="0">
                <a:solidFill>
                  <a:schemeClr val="bg1"/>
                </a:solidFill>
                <a:latin typeface="Sakkal Majalla" pitchFamily="2" charset="-78"/>
                <a:cs typeface="Sakkal Majalla" pitchFamily="2" charset="-78"/>
              </a:rPr>
              <a:t> . </a:t>
            </a:r>
            <a:endParaRPr lang="en-US" sz="3200" dirty="0">
              <a:solidFill>
                <a:schemeClr val="bg1"/>
              </a:solidFill>
              <a:latin typeface="Sakkal Majalla" pitchFamily="2" charset="-78"/>
              <a:cs typeface="Sakkal Majalla" pitchFamily="2" charset="-78"/>
            </a:endParaRPr>
          </a:p>
          <a:p>
            <a:pPr algn="r" rtl="1"/>
            <a:r>
              <a:rPr lang="ar-SA" sz="2400" b="1" dirty="0" smtClean="0">
                <a:solidFill>
                  <a:srgbClr val="D60093"/>
                </a:solidFill>
                <a:latin typeface="Sakkal Majalla" pitchFamily="2" charset="-78"/>
                <a:cs typeface="Sakkal Majalla" pitchFamily="2" charset="-78"/>
              </a:rPr>
              <a:t>*</a:t>
            </a:r>
            <a:r>
              <a:rPr lang="en-US" sz="2400" b="1" dirty="0" smtClean="0">
                <a:solidFill>
                  <a:srgbClr val="D60093"/>
                </a:solidFill>
                <a:latin typeface="Sakkal Majalla" pitchFamily="2" charset="-78"/>
                <a:cs typeface="Sakkal Majalla" pitchFamily="2" charset="-78"/>
              </a:rPr>
              <a:t> </a:t>
            </a:r>
            <a:r>
              <a:rPr lang="ar-SA" sz="3200" dirty="0" smtClean="0">
                <a:solidFill>
                  <a:schemeClr val="bg1"/>
                </a:solidFill>
                <a:latin typeface="Sakkal Majalla" pitchFamily="2" charset="-78"/>
                <a:cs typeface="Sakkal Majalla" pitchFamily="2" charset="-78"/>
              </a:rPr>
              <a:t>الدراسات </a:t>
            </a:r>
            <a:r>
              <a:rPr lang="ar-SA" sz="3200" dirty="0">
                <a:solidFill>
                  <a:schemeClr val="bg1"/>
                </a:solidFill>
                <a:latin typeface="Sakkal Majalla" pitchFamily="2" charset="-78"/>
                <a:cs typeface="Sakkal Majalla" pitchFamily="2" charset="-78"/>
              </a:rPr>
              <a:t>وجمع </a:t>
            </a:r>
            <a:r>
              <a:rPr lang="ar-SA" sz="3200" dirty="0" smtClean="0">
                <a:solidFill>
                  <a:schemeClr val="bg1"/>
                </a:solidFill>
                <a:latin typeface="Sakkal Majalla" pitchFamily="2" charset="-78"/>
                <a:cs typeface="Sakkal Majalla" pitchFamily="2" charset="-78"/>
              </a:rPr>
              <a:t>البيانات</a:t>
            </a:r>
            <a:r>
              <a:rPr lang="en-US" sz="3200" dirty="0" smtClean="0">
                <a:solidFill>
                  <a:schemeClr val="bg1"/>
                </a:solidFill>
                <a:latin typeface="Sakkal Majalla" pitchFamily="2" charset="-78"/>
                <a:cs typeface="Sakkal Majalla" pitchFamily="2" charset="-78"/>
              </a:rPr>
              <a:t> . </a:t>
            </a:r>
            <a:r>
              <a:rPr lang="ar-SA" sz="3200" dirty="0" smtClean="0">
                <a:solidFill>
                  <a:schemeClr val="bg1"/>
                </a:solidFill>
                <a:latin typeface="Sakkal Majalla" pitchFamily="2" charset="-78"/>
                <a:cs typeface="Sakkal Majalla" pitchFamily="2" charset="-78"/>
              </a:rPr>
              <a:t> </a:t>
            </a:r>
            <a:endParaRPr lang="en-US" sz="3200" dirty="0">
              <a:solidFill>
                <a:schemeClr val="bg1"/>
              </a:solidFill>
              <a:latin typeface="Sakkal Majalla" pitchFamily="2" charset="-78"/>
              <a:cs typeface="Sakkal Majalla" pitchFamily="2" charset="-78"/>
            </a:endParaRPr>
          </a:p>
          <a:p>
            <a:pPr algn="r" rtl="1"/>
            <a:r>
              <a:rPr lang="ar-SA" sz="2400" b="1" dirty="0" smtClean="0">
                <a:solidFill>
                  <a:srgbClr val="D60093"/>
                </a:solidFill>
                <a:latin typeface="Sakkal Majalla" pitchFamily="2" charset="-78"/>
                <a:cs typeface="Sakkal Majalla" pitchFamily="2" charset="-78"/>
              </a:rPr>
              <a:t>*</a:t>
            </a:r>
            <a:r>
              <a:rPr lang="en-US" sz="2400" b="1" dirty="0" smtClean="0">
                <a:solidFill>
                  <a:srgbClr val="D60093"/>
                </a:solidFill>
                <a:latin typeface="Sakkal Majalla" pitchFamily="2" charset="-78"/>
                <a:cs typeface="Sakkal Majalla" pitchFamily="2" charset="-78"/>
              </a:rPr>
              <a:t> </a:t>
            </a:r>
            <a:r>
              <a:rPr lang="ar-SA" sz="3200" dirty="0" smtClean="0">
                <a:solidFill>
                  <a:schemeClr val="bg1"/>
                </a:solidFill>
                <a:latin typeface="Sakkal Majalla" pitchFamily="2" charset="-78"/>
                <a:cs typeface="Sakkal Majalla" pitchFamily="2" charset="-78"/>
              </a:rPr>
              <a:t>الاحتفال </a:t>
            </a:r>
            <a:r>
              <a:rPr lang="ar-SA" sz="3200" dirty="0">
                <a:solidFill>
                  <a:schemeClr val="bg1"/>
                </a:solidFill>
                <a:latin typeface="Sakkal Majalla" pitchFamily="2" charset="-78"/>
                <a:cs typeface="Sakkal Majalla" pitchFamily="2" charset="-78"/>
              </a:rPr>
              <a:t>بالايام </a:t>
            </a:r>
            <a:r>
              <a:rPr lang="ar-SA" sz="3200" dirty="0" smtClean="0">
                <a:solidFill>
                  <a:schemeClr val="bg1"/>
                </a:solidFill>
                <a:latin typeface="Sakkal Majalla" pitchFamily="2" charset="-78"/>
                <a:cs typeface="Sakkal Majalla" pitchFamily="2" charset="-78"/>
              </a:rPr>
              <a:t>العالمية</a:t>
            </a:r>
            <a:r>
              <a:rPr lang="en-US" sz="3200" dirty="0" smtClean="0">
                <a:solidFill>
                  <a:schemeClr val="bg1"/>
                </a:solidFill>
                <a:latin typeface="Sakkal Majalla" pitchFamily="2" charset="-78"/>
                <a:cs typeface="Sakkal Majalla" pitchFamily="2" charset="-78"/>
              </a:rPr>
              <a:t> .</a:t>
            </a:r>
            <a:r>
              <a:rPr lang="ar-SA" sz="3200" dirty="0" smtClean="0">
                <a:solidFill>
                  <a:schemeClr val="bg1"/>
                </a:solidFill>
                <a:latin typeface="Sakkal Majalla" pitchFamily="2" charset="-78"/>
                <a:cs typeface="Sakkal Majalla" pitchFamily="2" charset="-78"/>
              </a:rPr>
              <a:t> </a:t>
            </a:r>
            <a:endParaRPr lang="en-US" sz="3200" dirty="0">
              <a:solidFill>
                <a:schemeClr val="bg1"/>
              </a:solidFill>
              <a:latin typeface="Sakkal Majalla" pitchFamily="2" charset="-78"/>
              <a:cs typeface="Sakkal Majalla" pitchFamily="2" charset="-78"/>
            </a:endParaRPr>
          </a:p>
          <a:p>
            <a:pPr algn="r" rtl="1"/>
            <a:r>
              <a:rPr lang="ar-SA" sz="2400" b="1" dirty="0">
                <a:solidFill>
                  <a:srgbClr val="D60093"/>
                </a:solidFill>
                <a:latin typeface="Sakkal Majalla" pitchFamily="2" charset="-78"/>
                <a:cs typeface="Sakkal Majalla" pitchFamily="2" charset="-78"/>
              </a:rPr>
              <a:t>*</a:t>
            </a:r>
            <a:r>
              <a:rPr lang="ar-SA" sz="3200" dirty="0">
                <a:solidFill>
                  <a:schemeClr val="bg1"/>
                </a:solidFill>
                <a:latin typeface="Sakkal Majalla" pitchFamily="2" charset="-78"/>
                <a:cs typeface="Sakkal Majalla" pitchFamily="2" charset="-78"/>
              </a:rPr>
              <a:t> المشاركة فى المحافل المحلية والاقليمية والعالمية المرتبطة بمحو الامية </a:t>
            </a:r>
            <a:r>
              <a:rPr lang="en-US" sz="3200" dirty="0" smtClean="0">
                <a:solidFill>
                  <a:schemeClr val="bg1"/>
                </a:solidFill>
                <a:latin typeface="Sakkal Majalla" pitchFamily="2" charset="-78"/>
                <a:cs typeface="Sakkal Majalla" pitchFamily="2" charset="-78"/>
              </a:rPr>
              <a:t>.</a:t>
            </a:r>
            <a:endParaRPr lang="en-US" sz="3200" dirty="0">
              <a:solidFill>
                <a:schemeClr val="bg1"/>
              </a:solidFill>
              <a:latin typeface="Sakkal Majalla" pitchFamily="2" charset="-78"/>
              <a:cs typeface="Sakkal Majalla"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Subtitle 2"/>
          <p:cNvSpPr txBox="1">
            <a:spLocks/>
          </p:cNvSpPr>
          <p:nvPr/>
        </p:nvSpPr>
        <p:spPr>
          <a:xfrm>
            <a:off x="381000" y="762000"/>
            <a:ext cx="8229600" cy="579120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p>
            <a:pPr algn="r" rtl="1"/>
            <a:r>
              <a:rPr lang="ar-SA" sz="2400" dirty="0" smtClean="0">
                <a:solidFill>
                  <a:schemeClr val="bg1"/>
                </a:solidFill>
              </a:rPr>
              <a:t>وهنالك </a:t>
            </a:r>
            <a:r>
              <a:rPr lang="ar-SA" sz="2400" dirty="0">
                <a:solidFill>
                  <a:schemeClr val="bg1"/>
                </a:solidFill>
              </a:rPr>
              <a:t>الكثير من البرامج والمشاريع التى نفذت فى اطار محو الامية والحد من التسرب فى المدارس ونذكر منها على سبيل المثال لا الحصر  </a:t>
            </a:r>
            <a:r>
              <a:rPr lang="ar-SA" sz="2400" dirty="0" smtClean="0">
                <a:solidFill>
                  <a:schemeClr val="bg1"/>
                </a:solidFill>
              </a:rPr>
              <a:t>:-</a:t>
            </a:r>
          </a:p>
          <a:p>
            <a:pPr algn="r" rtl="1"/>
            <a:endParaRPr lang="en-US" sz="2400" dirty="0">
              <a:solidFill>
                <a:schemeClr val="bg1"/>
              </a:solidFill>
            </a:endParaRPr>
          </a:p>
          <a:p>
            <a:pPr algn="r" rtl="1">
              <a:buClr>
                <a:srgbClr val="D60093"/>
              </a:buClr>
              <a:buFont typeface="Wingdings" pitchFamily="2" charset="2"/>
              <a:buChar char="§"/>
            </a:pPr>
            <a:r>
              <a:rPr lang="ar-SA" sz="2400" dirty="0">
                <a:solidFill>
                  <a:schemeClr val="bg1"/>
                </a:solidFill>
              </a:rPr>
              <a:t> </a:t>
            </a:r>
            <a:r>
              <a:rPr lang="ar-SA" sz="2400" dirty="0" smtClean="0">
                <a:solidFill>
                  <a:schemeClr val="bg1"/>
                </a:solidFill>
              </a:rPr>
              <a:t> </a:t>
            </a:r>
            <a:r>
              <a:rPr lang="ar-SA" sz="2400" dirty="0">
                <a:solidFill>
                  <a:schemeClr val="bg1"/>
                </a:solidFill>
              </a:rPr>
              <a:t>مشروع تأسيس قاعدة بيانات للاطفال والشباب خارج المدرسة  بتمويل من منظمة </a:t>
            </a:r>
            <a:r>
              <a:rPr lang="ar-SA" sz="2400" dirty="0" smtClean="0">
                <a:solidFill>
                  <a:schemeClr val="bg1"/>
                </a:solidFill>
              </a:rPr>
              <a:t>اليونسيف</a:t>
            </a:r>
          </a:p>
          <a:p>
            <a:pPr algn="r" rtl="1">
              <a:buClr>
                <a:srgbClr val="D60093"/>
              </a:buClr>
            </a:pPr>
            <a:endParaRPr lang="ar-SA" sz="2400" dirty="0" smtClean="0">
              <a:solidFill>
                <a:schemeClr val="bg1"/>
              </a:solidFill>
            </a:endParaRPr>
          </a:p>
          <a:p>
            <a:pPr algn="r" rtl="1">
              <a:buClr>
                <a:srgbClr val="D60093"/>
              </a:buClr>
            </a:pPr>
            <a:endParaRPr kumimoji="0" lang="en-US" sz="2400" b="1" i="0" u="none" strike="noStrike" kern="1200" cap="none" spc="0" normalizeH="0" baseline="0" noProof="0" dirty="0" smtClean="0">
              <a:ln>
                <a:solidFill>
                  <a:srgbClr val="00B0F0"/>
                </a:solidFill>
              </a:ln>
              <a:solidFill>
                <a:schemeClr val="bg1"/>
              </a:solidFill>
              <a:effectLst>
                <a:reflection blurRad="6350" stA="55000" endA="300" endPos="45500" dir="5400000" sy="-100000" algn="bl" rotWithShape="0"/>
              </a:effectLst>
              <a:uLnTx/>
              <a:uFillTx/>
              <a:latin typeface="Traditional Arabic" pitchFamily="18" charset="-78"/>
              <a:cs typeface="+mj-cs"/>
            </a:endParaRPr>
          </a:p>
        </p:txBody>
      </p:sp>
      <p:pic>
        <p:nvPicPr>
          <p:cNvPr id="6" name="Picture 2" descr="http://www.scefa.org/alt/4.jpg"/>
          <p:cNvPicPr>
            <a:picLocks noChangeAspect="1" noChangeArrowheads="1"/>
          </p:cNvPicPr>
          <p:nvPr/>
        </p:nvPicPr>
        <p:blipFill>
          <a:blip r:embed="rId3"/>
          <a:srcRect/>
          <a:stretch>
            <a:fillRect/>
          </a:stretch>
        </p:blipFill>
        <p:spPr bwMode="auto">
          <a:xfrm>
            <a:off x="990600" y="2819400"/>
            <a:ext cx="6477000" cy="3740163"/>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Subtitle 2"/>
          <p:cNvSpPr txBox="1">
            <a:spLocks/>
          </p:cNvSpPr>
          <p:nvPr/>
        </p:nvSpPr>
        <p:spPr>
          <a:xfrm>
            <a:off x="381000" y="762000"/>
            <a:ext cx="8229600" cy="579120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p>
            <a:pPr algn="r" rtl="1"/>
            <a:endParaRPr lang="en-US" sz="2400" dirty="0">
              <a:solidFill>
                <a:schemeClr val="bg1"/>
              </a:solidFill>
            </a:endParaRPr>
          </a:p>
          <a:p>
            <a:pPr algn="r" rtl="1">
              <a:buClr>
                <a:srgbClr val="D60093"/>
              </a:buClr>
              <a:buFont typeface="Wingdings" pitchFamily="2" charset="2"/>
              <a:buChar char="§"/>
            </a:pPr>
            <a:r>
              <a:rPr lang="ar-SA" sz="2400" dirty="0">
                <a:solidFill>
                  <a:schemeClr val="bg1"/>
                </a:solidFill>
              </a:rPr>
              <a:t> </a:t>
            </a:r>
            <a:r>
              <a:rPr lang="ar-SA" sz="2400" dirty="0" smtClean="0">
                <a:solidFill>
                  <a:schemeClr val="bg1"/>
                </a:solidFill>
              </a:rPr>
              <a:t> </a:t>
            </a:r>
            <a:r>
              <a:rPr lang="ar-SA" sz="2400" dirty="0">
                <a:solidFill>
                  <a:schemeClr val="bg1"/>
                </a:solidFill>
              </a:rPr>
              <a:t>مشروع النقلة النوعية (المهارات الحياتية والابتكار الاجتماعى ) بتمويل من اليونسيف </a:t>
            </a:r>
          </a:p>
          <a:p>
            <a:pPr algn="r" rtl="1">
              <a:buClr>
                <a:srgbClr val="D60093"/>
              </a:buClr>
            </a:pPr>
            <a:endParaRPr lang="ar-SA" sz="2400" dirty="0" smtClean="0">
              <a:solidFill>
                <a:schemeClr val="bg1"/>
              </a:solidFill>
            </a:endParaRPr>
          </a:p>
          <a:p>
            <a:pPr algn="r" rtl="1">
              <a:buClr>
                <a:srgbClr val="D60093"/>
              </a:buClr>
            </a:pPr>
            <a:endParaRPr kumimoji="0" lang="en-US" sz="2400" b="1" i="0" u="none" strike="noStrike" kern="1200" cap="none" spc="0" normalizeH="0" baseline="0" noProof="0" dirty="0" smtClean="0">
              <a:ln>
                <a:solidFill>
                  <a:srgbClr val="00B0F0"/>
                </a:solidFill>
              </a:ln>
              <a:solidFill>
                <a:schemeClr val="bg1"/>
              </a:solidFill>
              <a:effectLst>
                <a:reflection blurRad="6350" stA="55000" endA="300" endPos="45500" dir="5400000" sy="-100000" algn="bl" rotWithShape="0"/>
              </a:effectLst>
              <a:uLnTx/>
              <a:uFillTx/>
              <a:latin typeface="Traditional Arabic" pitchFamily="18" charset="-78"/>
              <a:cs typeface="+mj-cs"/>
            </a:endParaRPr>
          </a:p>
        </p:txBody>
      </p:sp>
      <p:pic>
        <p:nvPicPr>
          <p:cNvPr id="16390" name="Picture 6" descr="http://www.scefa.org/life_skills/1.jpg"/>
          <p:cNvPicPr>
            <a:picLocks noChangeAspect="1" noChangeArrowheads="1"/>
          </p:cNvPicPr>
          <p:nvPr/>
        </p:nvPicPr>
        <p:blipFill>
          <a:blip r:embed="rId3"/>
          <a:srcRect/>
          <a:stretch>
            <a:fillRect/>
          </a:stretch>
        </p:blipFill>
        <p:spPr bwMode="auto">
          <a:xfrm>
            <a:off x="838200" y="2057400"/>
            <a:ext cx="6215361" cy="4114800"/>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Subtitle 2"/>
          <p:cNvSpPr txBox="1">
            <a:spLocks/>
          </p:cNvSpPr>
          <p:nvPr/>
        </p:nvSpPr>
        <p:spPr>
          <a:xfrm>
            <a:off x="381000" y="762000"/>
            <a:ext cx="8229600" cy="579120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p>
            <a:pPr algn="r" rtl="1"/>
            <a:endParaRPr lang="en-US" sz="2400" dirty="0">
              <a:solidFill>
                <a:schemeClr val="bg1"/>
              </a:solidFill>
            </a:endParaRPr>
          </a:p>
          <a:p>
            <a:pPr algn="r" rtl="1">
              <a:buClr>
                <a:srgbClr val="D60093"/>
              </a:buClr>
              <a:buFont typeface="Wingdings" pitchFamily="2" charset="2"/>
              <a:buChar char="§"/>
            </a:pPr>
            <a:r>
              <a:rPr lang="ar-SA" sz="2400" dirty="0">
                <a:solidFill>
                  <a:schemeClr val="bg1"/>
                </a:solidFill>
              </a:rPr>
              <a:t> </a:t>
            </a:r>
            <a:r>
              <a:rPr lang="ar-SA" sz="2400" dirty="0" smtClean="0">
                <a:solidFill>
                  <a:schemeClr val="bg1"/>
                </a:solidFill>
              </a:rPr>
              <a:t> </a:t>
            </a:r>
            <a:r>
              <a:rPr lang="ar-SA" sz="2400" dirty="0">
                <a:solidFill>
                  <a:schemeClr val="bg1"/>
                </a:solidFill>
              </a:rPr>
              <a:t> برنامج افلاطون  بتمويل من منظمة بلان العالمية – السودان </a:t>
            </a:r>
          </a:p>
          <a:p>
            <a:pPr algn="r" rtl="1">
              <a:buClr>
                <a:srgbClr val="D60093"/>
              </a:buClr>
            </a:pPr>
            <a:endParaRPr lang="ar-SA" sz="2400" dirty="0" smtClean="0">
              <a:solidFill>
                <a:schemeClr val="bg1"/>
              </a:solidFill>
            </a:endParaRPr>
          </a:p>
          <a:p>
            <a:pPr algn="r" rtl="1">
              <a:buClr>
                <a:srgbClr val="D60093"/>
              </a:buClr>
            </a:pPr>
            <a:endParaRPr kumimoji="0" lang="en-US" sz="2400" b="1" i="0" u="none" strike="noStrike" kern="1200" cap="none" spc="0" normalizeH="0" baseline="0" noProof="0" dirty="0" smtClean="0">
              <a:ln>
                <a:solidFill>
                  <a:srgbClr val="00B0F0"/>
                </a:solidFill>
              </a:ln>
              <a:solidFill>
                <a:schemeClr val="bg1"/>
              </a:solidFill>
              <a:effectLst>
                <a:reflection blurRad="6350" stA="55000" endA="300" endPos="45500" dir="5400000" sy="-100000" algn="bl" rotWithShape="0"/>
              </a:effectLst>
              <a:uLnTx/>
              <a:uFillTx/>
              <a:latin typeface="Traditional Arabic" pitchFamily="18" charset="-78"/>
              <a:cs typeface="+mj-cs"/>
            </a:endParaRPr>
          </a:p>
        </p:txBody>
      </p:sp>
      <p:sp>
        <p:nvSpPr>
          <p:cNvPr id="17412" name="AutoShape 4" descr="https://apis.mail.yahoo.com/ws/v3/mailboxes/@.id==VjN-pYBNRvQwgB9YX7MtM2wrOojryqH1kK55BMCgXXBAvxKTUUMoC1K8lIPSsUxWzlttw8Wqu1xf89qQIbyOGC8O7g/messages/@.id==ALWjLjhCb7A1XAkj_QduWOej_b4/content/parts/@.id==2/thumbnail?appId=YMailNorrin"/>
          <p:cNvSpPr>
            <a:spLocks noChangeAspect="1" noChangeArrowheads="1"/>
          </p:cNvSpPr>
          <p:nvPr/>
        </p:nvSpPr>
        <p:spPr bwMode="auto">
          <a:xfrm>
            <a:off x="155575" y="-2636838"/>
            <a:ext cx="7334250" cy="55054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https://apis.mail.yahoo.com/ws/v3/mailboxes/@.id==VjN-pYBNRvQwgB9YX7MtM2wrOojryqH1kK55BMCgXXBAvxKTUUMoC1K8lIPSsUxWzlttw8Wqu1xf89qQIbyOGC8O7g/messages/@.id==ALWjLjhCb7A1XAkj_QduWOej_b4/content/parts/@.id==2/thumbnail?appId=YMailNorrin"/>
          <p:cNvSpPr>
            <a:spLocks noChangeAspect="1" noChangeArrowheads="1"/>
          </p:cNvSpPr>
          <p:nvPr/>
        </p:nvSpPr>
        <p:spPr bwMode="auto">
          <a:xfrm>
            <a:off x="155575" y="-2636838"/>
            <a:ext cx="7334250" cy="55054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6" name="AutoShape 8" descr="https://apis.mail.yahoo.com/ws/v3/mailboxes/@.id==VjN-pYBNRvQwgB9YX7MtM2wrOojryqH1kK55BMCgXXBAvxKTUUMoC1K8lIPSsUxWzlttw8Wqu1xf89qQIbyOGC8O7g/messages/@.id==ALWjLjhCb7A1XAkj_QduWOej_b4/content/parts/@.id==2/thumbnail?appId=YMailNorrin"/>
          <p:cNvSpPr>
            <a:spLocks noChangeAspect="1" noChangeArrowheads="1"/>
          </p:cNvSpPr>
          <p:nvPr/>
        </p:nvSpPr>
        <p:spPr bwMode="auto">
          <a:xfrm>
            <a:off x="155575" y="-2636838"/>
            <a:ext cx="7334250" cy="55054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8" name="AutoShape 10" descr="https://apis.mail.yahoo.com/ws/v3/mailboxes/@.id==VjN-pYBNRvQwgB9YX7MtM2wrOojryqH1kK55BMCgXXBAvxKTUUMoC1K8lIPSsUxWzlttw8Wqu1xf89qQIbyOGC8O7g/messages/@.id==ALWjLjhCb7A1XAkj_QduWOej_b4/content/parts/@.id==2/thumbnail?appId=YMailNorrin"/>
          <p:cNvSpPr>
            <a:spLocks noChangeAspect="1" noChangeArrowheads="1"/>
          </p:cNvSpPr>
          <p:nvPr/>
        </p:nvSpPr>
        <p:spPr bwMode="auto">
          <a:xfrm>
            <a:off x="155575" y="-2636838"/>
            <a:ext cx="7334250" cy="55054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20" name="AutoShape 12" descr="https://apis.mail.yahoo.com/ws/v3/mailboxes/@.id==VjN-pYBNRvQwgB9YX7MtM2wrOojryqH1kK55BMCgXXBAvxKTUUMoC1K8lIPSsUxWzlttw8Wqu1xf89qQIbyOGC8O7g/messages/@.id==ALWjLjhCb7A1XAkj_QduWOej_b4/content/parts/@.id==2/thumbnail?appId=YMailNorrin"/>
          <p:cNvSpPr>
            <a:spLocks noChangeAspect="1" noChangeArrowheads="1"/>
          </p:cNvSpPr>
          <p:nvPr/>
        </p:nvSpPr>
        <p:spPr bwMode="auto">
          <a:xfrm>
            <a:off x="155575" y="-4327525"/>
            <a:ext cx="12020550" cy="90201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22" name="AutoShape 14" descr="https://apis.mail.yahoo.com/ws/v3/mailboxes/@.id==VjN-pYBNRvQwgB9YX7MtM2wrOojryqH1kK55BMCgXXBAvxKTUUMoC1K8lIPSsUxWzlttw8Wqu1xf89qQIbyOGC8O7g/messages/@.id==ALWjLjhCb7A1XAkj_QduWOej_b4/content/parts/@.id==2/thumbnail?appId=YMailNorrin"/>
          <p:cNvSpPr>
            <a:spLocks noChangeAspect="1" noChangeArrowheads="1"/>
          </p:cNvSpPr>
          <p:nvPr/>
        </p:nvSpPr>
        <p:spPr bwMode="auto">
          <a:xfrm>
            <a:off x="155575" y="-4327525"/>
            <a:ext cx="12020550" cy="90201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23" name="Picture 15" descr="C:\Users\user\Documents\thumbnail.jpg"/>
          <p:cNvPicPr>
            <a:picLocks noChangeAspect="1" noChangeArrowheads="1"/>
          </p:cNvPicPr>
          <p:nvPr/>
        </p:nvPicPr>
        <p:blipFill>
          <a:blip r:embed="rId3"/>
          <a:srcRect/>
          <a:stretch>
            <a:fillRect/>
          </a:stretch>
        </p:blipFill>
        <p:spPr bwMode="auto">
          <a:xfrm>
            <a:off x="1143000" y="1828800"/>
            <a:ext cx="6324600" cy="4010628"/>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3" name="Subtitle 2"/>
          <p:cNvSpPr txBox="1">
            <a:spLocks/>
          </p:cNvSpPr>
          <p:nvPr/>
        </p:nvSpPr>
        <p:spPr>
          <a:xfrm>
            <a:off x="1219200" y="685800"/>
            <a:ext cx="6324600" cy="838200"/>
          </a:xfrm>
          <a:prstGeom prst="rect">
            <a:avLst/>
          </a:prstGeom>
          <a:effectLst>
            <a:glow rad="63500">
              <a:schemeClr val="accent5">
                <a:satMod val="175000"/>
                <a:alpha val="40000"/>
              </a:schemeClr>
            </a:glow>
            <a:outerShdw blurRad="76200" dist="12700" dir="2700000" sy="-23000" kx="-800400" algn="bl" rotWithShape="0">
              <a:prstClr val="black">
                <a:alpha val="20000"/>
              </a:prstClr>
            </a:outerShdw>
          </a:effectLst>
          <a:scene3d>
            <a:camera prst="perspectiveBelow"/>
            <a:lightRig rig="threePt" dir="t"/>
          </a:scene3d>
          <a:sp3d>
            <a:bevelT w="114300" prst="artDeco"/>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sp3d extrusionH="57150">
              <a:bevelT w="38100" h="38100"/>
            </a:sp3d>
          </a:bodyPr>
          <a:lstStyle/>
          <a:p>
            <a:pPr algn="ctr">
              <a:spcBef>
                <a:spcPct val="20000"/>
              </a:spcBef>
            </a:pPr>
            <a:r>
              <a:rPr lang="ar-SA" sz="2400" b="1" dirty="0" smtClean="0">
                <a:solidFill>
                  <a:srgbClr val="C00000"/>
                </a:solidFill>
              </a:rPr>
              <a:t>تنوير </a:t>
            </a:r>
            <a:r>
              <a:rPr lang="ar-SA" sz="2400" b="1" dirty="0">
                <a:solidFill>
                  <a:srgbClr val="C00000"/>
                </a:solidFill>
              </a:rPr>
              <a:t>حول برامج افلاطون التعليم والتربية الاجتماعية والمالية </a:t>
            </a:r>
            <a:r>
              <a:rPr lang="ar-SA" sz="2400" b="1" dirty="0" smtClean="0">
                <a:solidFill>
                  <a:srgbClr val="C00000"/>
                </a:solidFill>
              </a:rPr>
              <a:t>للاطفال</a:t>
            </a:r>
            <a:endParaRPr lang="en-US" sz="2400" b="1" dirty="0">
              <a:solidFill>
                <a:srgbClr val="C00000"/>
              </a:solidFill>
            </a:endParaRPr>
          </a:p>
        </p:txBody>
      </p:sp>
      <p:sp>
        <p:nvSpPr>
          <p:cNvPr id="12" name="Subtitle 2"/>
          <p:cNvSpPr txBox="1">
            <a:spLocks/>
          </p:cNvSpPr>
          <p:nvPr/>
        </p:nvSpPr>
        <p:spPr>
          <a:xfrm>
            <a:off x="1066800" y="2209800"/>
            <a:ext cx="7086600" cy="304800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p>
            <a:pPr algn="r" rtl="1"/>
            <a:r>
              <a:rPr lang="ar-JO" sz="2400" b="1" dirty="0" smtClean="0">
                <a:solidFill>
                  <a:schemeClr val="bg1"/>
                </a:solidFill>
                <a:latin typeface="Sakkal Majalla" pitchFamily="2" charset="-78"/>
                <a:cs typeface="Sakkal Majalla" pitchFamily="2" charset="-78"/>
              </a:rPr>
              <a:t>يعتمد </a:t>
            </a:r>
            <a:r>
              <a:rPr lang="ar-JO" sz="2400" b="1" dirty="0">
                <a:solidFill>
                  <a:schemeClr val="bg1"/>
                </a:solidFill>
                <a:latin typeface="Sakkal Majalla" pitchFamily="2" charset="-78"/>
                <a:cs typeface="Sakkal Majalla" pitchFamily="2" charset="-78"/>
              </a:rPr>
              <a:t>برنامج أفلاطون على إدراج التربية الاجتماعية والمالية في صلب المنهج التعليمي بحيث لا تبقى مقتصرة على كونها مسؤولية العائلة بمفردها. </a:t>
            </a:r>
            <a:r>
              <a:rPr lang="ar-JO" sz="2400" b="1" dirty="0">
                <a:solidFill>
                  <a:schemeClr val="bg1"/>
                </a:solidFill>
                <a:latin typeface="Sakkal Majalla" pitchFamily="2" charset="-78"/>
                <a:cs typeface="Sakkal Majalla" pitchFamily="2" charset="-78"/>
              </a:rPr>
              <a:t>يستهدف البرنامج الأطفال بين سن 6 و14 عاماً والذين يذهبون إلى مدارس تشرف عليها الحكومة أو تدعمها في أغلب الأحيان.</a:t>
            </a:r>
            <a:r>
              <a:rPr lang="en-US" sz="2400" b="1" dirty="0">
                <a:solidFill>
                  <a:schemeClr val="bg1"/>
                </a:solidFill>
                <a:latin typeface="Sakkal Majalla" pitchFamily="2" charset="-78"/>
                <a:cs typeface="Sakkal Majalla" pitchFamily="2" charset="-78"/>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Subtitle 2"/>
          <p:cNvSpPr txBox="1">
            <a:spLocks/>
          </p:cNvSpPr>
          <p:nvPr/>
        </p:nvSpPr>
        <p:spPr>
          <a:xfrm>
            <a:off x="1066800" y="2133600"/>
            <a:ext cx="7086600" cy="312420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p>
            <a:pPr algn="r" rtl="1"/>
            <a:r>
              <a:rPr lang="ar-SA" sz="2400" b="1" dirty="0" smtClean="0">
                <a:solidFill>
                  <a:srgbClr val="D60093"/>
                </a:solidFill>
                <a:latin typeface="Sakkal Majalla" pitchFamily="2" charset="-78"/>
                <a:cs typeface="Sakkal Majalla" pitchFamily="2" charset="-78"/>
              </a:rPr>
              <a:t>*  </a:t>
            </a:r>
            <a:r>
              <a:rPr lang="ar-JO" sz="2400" dirty="0" smtClean="0">
                <a:solidFill>
                  <a:schemeClr val="bg1"/>
                </a:solidFill>
              </a:rPr>
              <a:t>فهم </a:t>
            </a:r>
            <a:r>
              <a:rPr lang="ar-JO" sz="2400" dirty="0">
                <a:solidFill>
                  <a:schemeClr val="bg1"/>
                </a:solidFill>
              </a:rPr>
              <a:t>الذات والاستكشاف</a:t>
            </a:r>
            <a:endParaRPr lang="en-US" sz="2400" dirty="0">
              <a:solidFill>
                <a:schemeClr val="bg1"/>
              </a:solidFill>
            </a:endParaRPr>
          </a:p>
          <a:p>
            <a:pPr algn="r" rtl="1"/>
            <a:r>
              <a:rPr lang="ar-SA" sz="2400" b="1" dirty="0" smtClean="0">
                <a:solidFill>
                  <a:srgbClr val="D60093"/>
                </a:solidFill>
                <a:latin typeface="Sakkal Majalla" pitchFamily="2" charset="-78"/>
                <a:cs typeface="Sakkal Majalla" pitchFamily="2" charset="-78"/>
              </a:rPr>
              <a:t>*  </a:t>
            </a:r>
            <a:r>
              <a:rPr lang="ar-JO" sz="2400" dirty="0" smtClean="0">
                <a:solidFill>
                  <a:schemeClr val="bg1"/>
                </a:solidFill>
              </a:rPr>
              <a:t>الحقوق </a:t>
            </a:r>
            <a:r>
              <a:rPr lang="ar-JO" sz="2400" dirty="0">
                <a:solidFill>
                  <a:schemeClr val="bg1"/>
                </a:solidFill>
              </a:rPr>
              <a:t>والمسؤوليات</a:t>
            </a:r>
            <a:endParaRPr lang="en-US" sz="2400" dirty="0">
              <a:solidFill>
                <a:schemeClr val="bg1"/>
              </a:solidFill>
            </a:endParaRPr>
          </a:p>
          <a:p>
            <a:pPr algn="r" rtl="1"/>
            <a:r>
              <a:rPr lang="ar-SA" sz="2400" b="1" dirty="0" smtClean="0">
                <a:solidFill>
                  <a:srgbClr val="D60093"/>
                </a:solidFill>
                <a:latin typeface="Sakkal Majalla" pitchFamily="2" charset="-78"/>
                <a:cs typeface="Sakkal Majalla" pitchFamily="2" charset="-78"/>
              </a:rPr>
              <a:t>*  </a:t>
            </a:r>
            <a:r>
              <a:rPr lang="ar-JO" sz="2400" dirty="0" smtClean="0">
                <a:solidFill>
                  <a:schemeClr val="bg1"/>
                </a:solidFill>
              </a:rPr>
              <a:t>الادّخار </a:t>
            </a:r>
            <a:r>
              <a:rPr lang="ar-JO" sz="2400" dirty="0">
                <a:solidFill>
                  <a:schemeClr val="bg1"/>
                </a:solidFill>
              </a:rPr>
              <a:t>والانفاق</a:t>
            </a:r>
            <a:endParaRPr lang="en-US" sz="2400" dirty="0">
              <a:solidFill>
                <a:schemeClr val="bg1"/>
              </a:solidFill>
            </a:endParaRPr>
          </a:p>
          <a:p>
            <a:pPr algn="r" rtl="1"/>
            <a:r>
              <a:rPr lang="ar-SA" sz="2400" b="1" dirty="0" smtClean="0">
                <a:solidFill>
                  <a:srgbClr val="D60093"/>
                </a:solidFill>
                <a:latin typeface="Sakkal Majalla" pitchFamily="2" charset="-78"/>
                <a:cs typeface="Sakkal Majalla" pitchFamily="2" charset="-78"/>
              </a:rPr>
              <a:t>*  </a:t>
            </a:r>
            <a:r>
              <a:rPr lang="ar-JO" sz="2400" dirty="0" smtClean="0">
                <a:solidFill>
                  <a:schemeClr val="bg1"/>
                </a:solidFill>
              </a:rPr>
              <a:t>التخطيط </a:t>
            </a:r>
            <a:r>
              <a:rPr lang="ar-JO" sz="2400" dirty="0">
                <a:solidFill>
                  <a:schemeClr val="bg1"/>
                </a:solidFill>
              </a:rPr>
              <a:t>ووضع الميزانية</a:t>
            </a:r>
            <a:endParaRPr lang="en-US" sz="2400" dirty="0">
              <a:solidFill>
                <a:schemeClr val="bg1"/>
              </a:solidFill>
            </a:endParaRPr>
          </a:p>
          <a:p>
            <a:pPr algn="r" rtl="1"/>
            <a:r>
              <a:rPr lang="ar-SA" sz="2400" b="1" dirty="0" smtClean="0">
                <a:solidFill>
                  <a:srgbClr val="D60093"/>
                </a:solidFill>
                <a:latin typeface="Sakkal Majalla" pitchFamily="2" charset="-78"/>
                <a:cs typeface="Sakkal Majalla" pitchFamily="2" charset="-78"/>
              </a:rPr>
              <a:t>*  </a:t>
            </a:r>
            <a:r>
              <a:rPr lang="ar-JO" sz="2400" dirty="0" smtClean="0">
                <a:solidFill>
                  <a:schemeClr val="bg1"/>
                </a:solidFill>
              </a:rPr>
              <a:t>مشاريع  </a:t>
            </a:r>
            <a:r>
              <a:rPr lang="ar-JO" sz="2400" dirty="0">
                <a:solidFill>
                  <a:schemeClr val="bg1"/>
                </a:solidFill>
              </a:rPr>
              <a:t>ألأطفال (الاجتماعية و المنتجة)</a:t>
            </a:r>
            <a:endParaRPr lang="en-US" sz="2400" dirty="0">
              <a:solidFill>
                <a:schemeClr val="bg1"/>
              </a:solidFill>
            </a:endParaRPr>
          </a:p>
          <a:p>
            <a:pPr algn="r" rtl="1"/>
            <a:r>
              <a:rPr lang="ar-JO" sz="2400" dirty="0" smtClean="0">
                <a:solidFill>
                  <a:schemeClr val="bg1"/>
                </a:solidFill>
              </a:rPr>
              <a:t>نف</a:t>
            </a:r>
            <a:r>
              <a:rPr lang="ar-SA" sz="2400" dirty="0" smtClean="0">
                <a:solidFill>
                  <a:schemeClr val="bg1"/>
                </a:solidFill>
              </a:rPr>
              <a:t>ذ</a:t>
            </a:r>
            <a:r>
              <a:rPr lang="ar-JO" sz="2400" dirty="0" smtClean="0">
                <a:solidFill>
                  <a:schemeClr val="bg1"/>
                </a:solidFill>
              </a:rPr>
              <a:t> </a:t>
            </a:r>
            <a:r>
              <a:rPr lang="ar-JO" sz="2400" dirty="0">
                <a:solidFill>
                  <a:schemeClr val="bg1"/>
                </a:solidFill>
              </a:rPr>
              <a:t>البرنامج فى العديد من الولايات منها النيل الابيض فى كل من محلية  وولاية شمال كردفان بمحلية .</a:t>
            </a:r>
            <a:endParaRPr lang="en-US" sz="2400" dirty="0">
              <a:solidFill>
                <a:schemeClr val="bg1"/>
              </a:solidFill>
            </a:endParaRPr>
          </a:p>
        </p:txBody>
      </p:sp>
      <p:sp>
        <p:nvSpPr>
          <p:cNvPr id="4" name="Subtitle 2"/>
          <p:cNvSpPr txBox="1">
            <a:spLocks/>
          </p:cNvSpPr>
          <p:nvPr/>
        </p:nvSpPr>
        <p:spPr>
          <a:xfrm>
            <a:off x="838200" y="990600"/>
            <a:ext cx="7848600" cy="838200"/>
          </a:xfrm>
          <a:prstGeom prst="rect">
            <a:avLst/>
          </a:prstGeom>
          <a:effectLst>
            <a:outerShdw blurRad="50800" dist="38100" dir="2700000" algn="tl" rotWithShape="0">
              <a:prstClr val="black">
                <a:alpha val="40000"/>
              </a:prstClr>
            </a:outerShdw>
          </a:effectLst>
        </p:spPr>
        <p:txBody>
          <a:bodyPr vert="horz" lIns="91440" tIns="45720" rIns="91440" bIns="45720" rtlCol="0">
            <a:normAutofit fontScale="85000" lnSpcReduction="20000"/>
          </a:bodyPr>
          <a:lstStyle/>
          <a:p>
            <a:pPr algn="r" rtl="1"/>
            <a:r>
              <a:rPr lang="ar-JO" sz="3200" b="1" dirty="0" smtClean="0">
                <a:solidFill>
                  <a:schemeClr val="accent6">
                    <a:lumMod val="60000"/>
                    <a:lumOff val="40000"/>
                  </a:schemeClr>
                </a:solidFill>
                <a:cs typeface="+mj-cs"/>
              </a:rPr>
              <a:t>العناصر </a:t>
            </a:r>
            <a:r>
              <a:rPr lang="ar-JO" sz="3200" b="1" dirty="0">
                <a:solidFill>
                  <a:schemeClr val="accent6">
                    <a:lumMod val="60000"/>
                    <a:lumOff val="40000"/>
                  </a:schemeClr>
                </a:solidFill>
                <a:cs typeface="+mj-cs"/>
              </a:rPr>
              <a:t>الأساسية  لمفهوم أفلاطون  :</a:t>
            </a:r>
            <a:endParaRPr lang="en-US" sz="3200" b="1" dirty="0">
              <a:solidFill>
                <a:schemeClr val="accent6">
                  <a:lumMod val="60000"/>
                  <a:lumOff val="40000"/>
                </a:schemeClr>
              </a:solidFill>
              <a:cs typeface="+mj-cs"/>
            </a:endParaRPr>
          </a:p>
          <a:p>
            <a:pPr lvl="0" algn="r">
              <a:spcBef>
                <a:spcPct val="20000"/>
              </a:spcBef>
            </a:pPr>
            <a:r>
              <a:rPr lang="ar-SA" sz="3200" b="1" dirty="0" smtClean="0">
                <a:solidFill>
                  <a:schemeClr val="accent6">
                    <a:lumMod val="60000"/>
                    <a:lumOff val="40000"/>
                  </a:schemeClr>
                </a:solidFill>
                <a:cs typeface="+mj-cs"/>
              </a:rPr>
              <a:t> </a:t>
            </a:r>
            <a:endParaRPr kumimoji="0" lang="en-US" sz="3200" b="1" i="0" u="none" strike="noStrike" kern="1200" cap="none" spc="0" normalizeH="0" baseline="0" noProof="0" dirty="0" smtClean="0">
              <a:ln>
                <a:solidFill>
                  <a:srgbClr val="00B0F0"/>
                </a:solidFill>
              </a:ln>
              <a:solidFill>
                <a:schemeClr val="accent6">
                  <a:lumMod val="60000"/>
                  <a:lumOff val="40000"/>
                </a:schemeClr>
              </a:solidFill>
              <a:effectLst>
                <a:reflection blurRad="6350" stA="55000" endA="300" endPos="45500" dir="5400000" sy="-100000" algn="bl" rotWithShape="0"/>
              </a:effectLst>
              <a:uLnTx/>
              <a:uFillTx/>
              <a:latin typeface="Traditional Arabic" pitchFamily="18" charset="-78"/>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Subtitle 2"/>
          <p:cNvSpPr txBox="1">
            <a:spLocks/>
          </p:cNvSpPr>
          <p:nvPr/>
        </p:nvSpPr>
        <p:spPr>
          <a:xfrm>
            <a:off x="1066800" y="2133600"/>
            <a:ext cx="7086600" cy="312420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p>
            <a:pPr algn="r" rtl="1"/>
            <a:endParaRPr lang="en-US" sz="2400" dirty="0">
              <a:solidFill>
                <a:schemeClr val="bg1"/>
              </a:solidFill>
            </a:endParaRPr>
          </a:p>
        </p:txBody>
      </p:sp>
      <p:sp>
        <p:nvSpPr>
          <p:cNvPr id="4" name="Subtitle 2"/>
          <p:cNvSpPr txBox="1">
            <a:spLocks/>
          </p:cNvSpPr>
          <p:nvPr/>
        </p:nvSpPr>
        <p:spPr>
          <a:xfrm>
            <a:off x="304800" y="2133600"/>
            <a:ext cx="7924800" cy="2743200"/>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p>
            <a:pPr algn="r" rtl="1"/>
            <a:r>
              <a:rPr lang="ar-JO" sz="3200" b="1" dirty="0" smtClean="0">
                <a:solidFill>
                  <a:schemeClr val="accent6">
                    <a:lumMod val="60000"/>
                    <a:lumOff val="40000"/>
                  </a:schemeClr>
                </a:solidFill>
                <a:cs typeface="+mj-cs"/>
              </a:rPr>
              <a:t> </a:t>
            </a:r>
            <a:r>
              <a:rPr lang="ar-JO" sz="3200" b="1" dirty="0">
                <a:solidFill>
                  <a:schemeClr val="accent6">
                    <a:lumMod val="60000"/>
                    <a:lumOff val="40000"/>
                  </a:schemeClr>
                </a:solidFill>
                <a:cs typeface="+mj-cs"/>
              </a:rPr>
              <a:t>يهدف البرنامج </a:t>
            </a:r>
            <a:r>
              <a:rPr lang="ar-SA" sz="3200" b="1" dirty="0" smtClean="0">
                <a:solidFill>
                  <a:schemeClr val="accent6">
                    <a:lumMod val="60000"/>
                    <a:lumOff val="40000"/>
                  </a:schemeClr>
                </a:solidFill>
                <a:cs typeface="+mj-cs"/>
              </a:rPr>
              <a:t>(</a:t>
            </a:r>
            <a:r>
              <a:rPr lang="ar-JO" sz="3200" b="1" dirty="0">
                <a:solidFill>
                  <a:srgbClr val="D60093"/>
                </a:solidFill>
              </a:rPr>
              <a:t>أفلاطون</a:t>
            </a:r>
            <a:r>
              <a:rPr lang="ar-SA" sz="3200" b="1" dirty="0" smtClean="0">
                <a:solidFill>
                  <a:schemeClr val="accent6">
                    <a:lumMod val="60000"/>
                    <a:lumOff val="40000"/>
                  </a:schemeClr>
                </a:solidFill>
                <a:cs typeface="+mj-cs"/>
              </a:rPr>
              <a:t>)</a:t>
            </a:r>
            <a:r>
              <a:rPr lang="ar-JO" sz="3200" b="1" dirty="0" smtClean="0">
                <a:solidFill>
                  <a:schemeClr val="accent6">
                    <a:lumMod val="60000"/>
                    <a:lumOff val="40000"/>
                  </a:schemeClr>
                </a:solidFill>
                <a:cs typeface="+mj-cs"/>
              </a:rPr>
              <a:t>الى</a:t>
            </a:r>
            <a:r>
              <a:rPr lang="ar-SA" sz="3200" b="1" dirty="0" smtClean="0">
                <a:solidFill>
                  <a:schemeClr val="accent6">
                    <a:lumMod val="60000"/>
                    <a:lumOff val="40000"/>
                  </a:schemeClr>
                </a:solidFill>
                <a:cs typeface="+mj-cs"/>
              </a:rPr>
              <a:t> :</a:t>
            </a:r>
          </a:p>
          <a:p>
            <a:pPr rtl="1"/>
            <a:endParaRPr lang="ar-SA" sz="3200" b="1" dirty="0">
              <a:solidFill>
                <a:schemeClr val="accent6">
                  <a:lumMod val="60000"/>
                  <a:lumOff val="40000"/>
                </a:schemeClr>
              </a:solidFill>
              <a:cs typeface="+mj-cs"/>
            </a:endParaRPr>
          </a:p>
          <a:p>
            <a:pPr algn="r" rtl="1"/>
            <a:r>
              <a:rPr lang="ar-SA" sz="3000" b="1" dirty="0" smtClean="0">
                <a:solidFill>
                  <a:schemeClr val="accent6">
                    <a:lumMod val="60000"/>
                    <a:lumOff val="40000"/>
                  </a:schemeClr>
                </a:solidFill>
                <a:cs typeface="+mj-cs"/>
              </a:rPr>
              <a:t> - </a:t>
            </a:r>
            <a:r>
              <a:rPr lang="ar-JO" sz="3000" dirty="0" smtClean="0">
                <a:solidFill>
                  <a:srgbClr val="66FFFF"/>
                </a:solidFill>
              </a:rPr>
              <a:t>الادخار </a:t>
            </a:r>
            <a:r>
              <a:rPr lang="ar-JO" sz="3000" dirty="0">
                <a:solidFill>
                  <a:srgbClr val="66FFFF"/>
                </a:solidFill>
              </a:rPr>
              <a:t>وكسر حاجز الفقر الذى يزيد من معدلات التسرب </a:t>
            </a:r>
            <a:endParaRPr lang="ar-SA" sz="3000" dirty="0" smtClean="0">
              <a:solidFill>
                <a:srgbClr val="66FFFF"/>
              </a:solidFill>
            </a:endParaRPr>
          </a:p>
          <a:p>
            <a:pPr algn="r" rtl="1"/>
            <a:r>
              <a:rPr lang="ar-SA" sz="3000" dirty="0" smtClean="0">
                <a:solidFill>
                  <a:srgbClr val="66FFFF"/>
                </a:solidFill>
              </a:rPr>
              <a:t> </a:t>
            </a:r>
            <a:r>
              <a:rPr lang="ar-JO" sz="3000" dirty="0" smtClean="0">
                <a:solidFill>
                  <a:srgbClr val="66FFFF"/>
                </a:solidFill>
              </a:rPr>
              <a:t>وانتشار </a:t>
            </a:r>
            <a:r>
              <a:rPr lang="ar-JO" sz="3000" dirty="0">
                <a:solidFill>
                  <a:srgbClr val="66FFFF"/>
                </a:solidFill>
              </a:rPr>
              <a:t>الامية .</a:t>
            </a:r>
            <a:endParaRPr lang="en-US" sz="3000" b="1" dirty="0">
              <a:solidFill>
                <a:srgbClr val="66FFFF"/>
              </a:solidFill>
              <a:cs typeface="+mj-cs"/>
            </a:endParaRPr>
          </a:p>
          <a:p>
            <a:pPr lvl="0" algn="r">
              <a:spcBef>
                <a:spcPct val="20000"/>
              </a:spcBef>
            </a:pPr>
            <a:r>
              <a:rPr lang="ar-SA" sz="3200" b="1" dirty="0" smtClean="0">
                <a:solidFill>
                  <a:schemeClr val="accent6">
                    <a:lumMod val="60000"/>
                    <a:lumOff val="40000"/>
                  </a:schemeClr>
                </a:solidFill>
                <a:cs typeface="+mj-cs"/>
              </a:rPr>
              <a:t> </a:t>
            </a:r>
            <a:endParaRPr kumimoji="0" lang="en-US" sz="3200" b="1" i="0" u="none" strike="noStrike" kern="1200" cap="none" spc="0" normalizeH="0" baseline="0" noProof="0" dirty="0" smtClean="0">
              <a:ln>
                <a:solidFill>
                  <a:srgbClr val="00B0F0"/>
                </a:solidFill>
              </a:ln>
              <a:solidFill>
                <a:schemeClr val="accent6">
                  <a:lumMod val="60000"/>
                  <a:lumOff val="40000"/>
                </a:schemeClr>
              </a:solidFill>
              <a:effectLst>
                <a:reflection blurRad="6350" stA="55000" endA="300" endPos="45500" dir="5400000" sy="-100000" algn="bl" rotWithShape="0"/>
              </a:effectLst>
              <a:uLnTx/>
              <a:uFillTx/>
              <a:latin typeface="Traditional Arabic" pitchFamily="18" charset="-78"/>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3" name="Subtitle 2"/>
          <p:cNvSpPr txBox="1">
            <a:spLocks/>
          </p:cNvSpPr>
          <p:nvPr/>
        </p:nvSpPr>
        <p:spPr>
          <a:xfrm>
            <a:off x="1219200" y="685800"/>
            <a:ext cx="6324600" cy="838200"/>
          </a:xfrm>
          <a:prstGeom prst="rect">
            <a:avLst/>
          </a:prstGeom>
          <a:effectLst>
            <a:glow rad="63500">
              <a:schemeClr val="accent5">
                <a:satMod val="175000"/>
                <a:alpha val="40000"/>
              </a:schemeClr>
            </a:glow>
            <a:outerShdw blurRad="76200" dist="12700" dir="2700000" sy="-23000" kx="-800400" algn="bl" rotWithShape="0">
              <a:prstClr val="black">
                <a:alpha val="20000"/>
              </a:prstClr>
            </a:outerShdw>
          </a:effectLst>
          <a:scene3d>
            <a:camera prst="perspectiveBelow"/>
            <a:lightRig rig="threePt" dir="t"/>
          </a:scene3d>
          <a:sp3d>
            <a:bevelT w="114300" prst="artDeco"/>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sp3d extrusionH="57150">
              <a:bevelT w="38100" h="38100"/>
            </a:sp3d>
          </a:bodyPr>
          <a:lstStyle/>
          <a:p>
            <a:pPr algn="ctr">
              <a:spcBef>
                <a:spcPct val="20000"/>
              </a:spcBef>
            </a:pPr>
            <a:r>
              <a:rPr lang="ar-SA" sz="2400" b="1" dirty="0" smtClean="0">
                <a:solidFill>
                  <a:srgbClr val="C00000"/>
                </a:solidFill>
              </a:rPr>
              <a:t>مشروع </a:t>
            </a:r>
            <a:r>
              <a:rPr lang="ar-SA" sz="2400" b="1" dirty="0">
                <a:solidFill>
                  <a:srgbClr val="C00000"/>
                </a:solidFill>
              </a:rPr>
              <a:t>قاعدة جمع البيانات والاحصاءت للاطفال والشباب خارج المدرسة</a:t>
            </a:r>
            <a:endParaRPr lang="en-US" sz="2400" b="1" dirty="0">
              <a:solidFill>
                <a:srgbClr val="C00000"/>
              </a:solidFill>
            </a:endParaRPr>
          </a:p>
        </p:txBody>
      </p:sp>
      <p:sp>
        <p:nvSpPr>
          <p:cNvPr id="12" name="Subtitle 2"/>
          <p:cNvSpPr txBox="1">
            <a:spLocks/>
          </p:cNvSpPr>
          <p:nvPr/>
        </p:nvSpPr>
        <p:spPr>
          <a:xfrm>
            <a:off x="1295400" y="2209800"/>
            <a:ext cx="7086600" cy="304800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p>
            <a:pPr algn="r" rtl="1"/>
            <a:r>
              <a:rPr lang="ar-SA" sz="2400" b="1" dirty="0" smtClean="0">
                <a:solidFill>
                  <a:schemeClr val="bg1"/>
                </a:solidFill>
                <a:latin typeface="Sakkal Majalla" pitchFamily="2" charset="-78"/>
                <a:cs typeface="Sakkal Majalla" pitchFamily="2" charset="-78"/>
              </a:rPr>
              <a:t>تم </a:t>
            </a:r>
            <a:r>
              <a:rPr lang="ar-SA" sz="2400" b="1" dirty="0">
                <a:solidFill>
                  <a:schemeClr val="bg1"/>
                </a:solidFill>
                <a:latin typeface="Sakkal Majalla" pitchFamily="2" charset="-78"/>
                <a:cs typeface="Sakkal Majalla" pitchFamily="2" charset="-78"/>
              </a:rPr>
              <a:t>تنفيذ المشروع بشراكة ذكية مع المجلس القومي لمحو الامية وتعليم الكبار بولايات القضارف – كسلا – سنار – النيل الابيض وشمال </a:t>
            </a:r>
            <a:r>
              <a:rPr lang="ar-SA" sz="2400" b="1" dirty="0" smtClean="0">
                <a:solidFill>
                  <a:schemeClr val="bg1"/>
                </a:solidFill>
                <a:latin typeface="Sakkal Majalla" pitchFamily="2" charset="-78"/>
                <a:cs typeface="Sakkal Majalla" pitchFamily="2" charset="-78"/>
              </a:rPr>
              <a:t>كردفان</a:t>
            </a:r>
          </a:p>
          <a:p>
            <a:pPr algn="r" rtl="1"/>
            <a:r>
              <a:rPr lang="ar-SA" sz="2400" b="1" dirty="0" smtClean="0">
                <a:solidFill>
                  <a:schemeClr val="bg1"/>
                </a:solidFill>
                <a:latin typeface="Sakkal Majalla" pitchFamily="2" charset="-78"/>
                <a:cs typeface="Sakkal Majalla" pitchFamily="2" charset="-78"/>
              </a:rPr>
              <a:t>   </a:t>
            </a:r>
            <a:endParaRPr lang="en-US" sz="2400" b="1" dirty="0">
              <a:solidFill>
                <a:schemeClr val="bg1"/>
              </a:solidFill>
              <a:latin typeface="Sakkal Majalla" pitchFamily="2" charset="-78"/>
              <a:cs typeface="Sakkal Majalla" pitchFamily="2" charset="-78"/>
            </a:endParaRPr>
          </a:p>
          <a:p>
            <a:pPr algn="r" rtl="1"/>
            <a:endParaRPr lang="en-US" sz="2400" b="1" dirty="0">
              <a:solidFill>
                <a:schemeClr val="bg1"/>
              </a:solidFill>
              <a:latin typeface="Sakkal Majalla" pitchFamily="2" charset="-78"/>
              <a:cs typeface="Sakkal Majalla" pitchFamily="2" charset="-78"/>
            </a:endParaRPr>
          </a:p>
        </p:txBody>
      </p:sp>
      <p:pic>
        <p:nvPicPr>
          <p:cNvPr id="18435" name="Picture 3" descr="http://www.scefa.org/alt/1.jpg"/>
          <p:cNvPicPr>
            <a:picLocks noChangeAspect="1" noChangeArrowheads="1"/>
          </p:cNvPicPr>
          <p:nvPr/>
        </p:nvPicPr>
        <p:blipFill>
          <a:blip r:embed="rId3"/>
          <a:srcRect/>
          <a:stretch>
            <a:fillRect/>
          </a:stretch>
        </p:blipFill>
        <p:spPr bwMode="auto">
          <a:xfrm>
            <a:off x="914400" y="3200400"/>
            <a:ext cx="6400800" cy="3276600"/>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788</Words>
  <Application>Microsoft Office PowerPoint</Application>
  <PresentationFormat>On-screen Show (4:3)</PresentationFormat>
  <Paragraphs>102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بسم الله الرحمن الرحيم</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dc:title>
  <dc:creator>user</dc:creator>
  <cp:lastModifiedBy>user</cp:lastModifiedBy>
  <cp:revision>31</cp:revision>
  <dcterms:created xsi:type="dcterms:W3CDTF">2018-12-06T10:57:11Z</dcterms:created>
  <dcterms:modified xsi:type="dcterms:W3CDTF">2018-12-06T14:44:24Z</dcterms:modified>
</cp:coreProperties>
</file>